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460" r:id="rId5"/>
    <p:sldId id="462" r:id="rId6"/>
    <p:sldId id="467" r:id="rId7"/>
    <p:sldId id="468" r:id="rId8"/>
    <p:sldId id="463" r:id="rId9"/>
    <p:sldId id="464" r:id="rId10"/>
    <p:sldId id="465" r:id="rId11"/>
    <p:sldId id="4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FFFF"/>
    <a:srgbClr val="CC99FF"/>
    <a:srgbClr val="7A07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451" autoAdjust="0"/>
  </p:normalViewPr>
  <p:slideViewPr>
    <p:cSldViewPr snapToGrid="0">
      <p:cViewPr varScale="1">
        <p:scale>
          <a:sx n="72" d="100"/>
          <a:sy n="72" d="100"/>
        </p:scale>
        <p:origin x="207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wburn, Claire" userId="d5b8b53e-35c6-4e84-b2e0-cd76c791951c" providerId="ADAL" clId="{47B9C5FD-0E15-4DA2-BB9E-5320925902F6}"/>
    <pc:docChg chg="modSld">
      <pc:chgData name="Cowburn, Claire" userId="d5b8b53e-35c6-4e84-b2e0-cd76c791951c" providerId="ADAL" clId="{47B9C5FD-0E15-4DA2-BB9E-5320925902F6}" dt="2021-03-12T14:49:11.210" v="11" actId="1076"/>
      <pc:docMkLst>
        <pc:docMk/>
      </pc:docMkLst>
      <pc:sldChg chg="modSp mod">
        <pc:chgData name="Cowburn, Claire" userId="d5b8b53e-35c6-4e84-b2e0-cd76c791951c" providerId="ADAL" clId="{47B9C5FD-0E15-4DA2-BB9E-5320925902F6}" dt="2021-03-12T14:48:41.423" v="4" actId="1076"/>
        <pc:sldMkLst>
          <pc:docMk/>
          <pc:sldMk cId="1136736021" sldId="460"/>
        </pc:sldMkLst>
        <pc:picChg chg="mod">
          <ac:chgData name="Cowburn, Claire" userId="d5b8b53e-35c6-4e84-b2e0-cd76c791951c" providerId="ADAL" clId="{47B9C5FD-0E15-4DA2-BB9E-5320925902F6}" dt="2021-03-12T14:48:41.423" v="4" actId="1076"/>
          <ac:picMkLst>
            <pc:docMk/>
            <pc:sldMk cId="1136736021" sldId="460"/>
            <ac:picMk id="5" creationId="{384CE8E2-4F3C-48DA-8D10-8D201BEC2406}"/>
          </ac:picMkLst>
        </pc:picChg>
      </pc:sldChg>
      <pc:sldChg chg="modSp mod">
        <pc:chgData name="Cowburn, Claire" userId="d5b8b53e-35c6-4e84-b2e0-cd76c791951c" providerId="ADAL" clId="{47B9C5FD-0E15-4DA2-BB9E-5320925902F6}" dt="2021-03-12T14:48:45.336" v="5" actId="1076"/>
        <pc:sldMkLst>
          <pc:docMk/>
          <pc:sldMk cId="10259431" sldId="462"/>
        </pc:sldMkLst>
        <pc:picChg chg="mod">
          <ac:chgData name="Cowburn, Claire" userId="d5b8b53e-35c6-4e84-b2e0-cd76c791951c" providerId="ADAL" clId="{47B9C5FD-0E15-4DA2-BB9E-5320925902F6}" dt="2021-03-12T14:48:45.336" v="5" actId="1076"/>
          <ac:picMkLst>
            <pc:docMk/>
            <pc:sldMk cId="10259431" sldId="462"/>
            <ac:picMk id="2" creationId="{00B1008B-9CFC-4E3E-A016-2C2900CD9AE1}"/>
          </ac:picMkLst>
        </pc:picChg>
      </pc:sldChg>
      <pc:sldChg chg="modSp mod">
        <pc:chgData name="Cowburn, Claire" userId="d5b8b53e-35c6-4e84-b2e0-cd76c791951c" providerId="ADAL" clId="{47B9C5FD-0E15-4DA2-BB9E-5320925902F6}" dt="2021-03-12T14:48:57.728" v="8" actId="1076"/>
        <pc:sldMkLst>
          <pc:docMk/>
          <pc:sldMk cId="3278554538" sldId="463"/>
        </pc:sldMkLst>
        <pc:spChg chg="mod">
          <ac:chgData name="Cowburn, Claire" userId="d5b8b53e-35c6-4e84-b2e0-cd76c791951c" providerId="ADAL" clId="{47B9C5FD-0E15-4DA2-BB9E-5320925902F6}" dt="2021-03-12T14:48:30.590" v="3" actId="6549"/>
          <ac:spMkLst>
            <pc:docMk/>
            <pc:sldMk cId="3278554538" sldId="463"/>
            <ac:spMk id="2" creationId="{118F5746-22E8-47C6-89A0-A422ECB22BF2}"/>
          </ac:spMkLst>
        </pc:spChg>
        <pc:picChg chg="mod">
          <ac:chgData name="Cowburn, Claire" userId="d5b8b53e-35c6-4e84-b2e0-cd76c791951c" providerId="ADAL" clId="{47B9C5FD-0E15-4DA2-BB9E-5320925902F6}" dt="2021-03-12T14:48:57.728" v="8" actId="1076"/>
          <ac:picMkLst>
            <pc:docMk/>
            <pc:sldMk cId="3278554538" sldId="463"/>
            <ac:picMk id="3" creationId="{517D02E3-C67D-42D7-BB78-00BCC4A084FA}"/>
          </ac:picMkLst>
        </pc:picChg>
      </pc:sldChg>
      <pc:sldChg chg="modSp mod">
        <pc:chgData name="Cowburn, Claire" userId="d5b8b53e-35c6-4e84-b2e0-cd76c791951c" providerId="ADAL" clId="{47B9C5FD-0E15-4DA2-BB9E-5320925902F6}" dt="2021-03-12T14:49:02.438" v="9" actId="1076"/>
        <pc:sldMkLst>
          <pc:docMk/>
          <pc:sldMk cId="596954816" sldId="464"/>
        </pc:sldMkLst>
        <pc:picChg chg="mod">
          <ac:chgData name="Cowburn, Claire" userId="d5b8b53e-35c6-4e84-b2e0-cd76c791951c" providerId="ADAL" clId="{47B9C5FD-0E15-4DA2-BB9E-5320925902F6}" dt="2021-03-12T14:49:02.438" v="9" actId="1076"/>
          <ac:picMkLst>
            <pc:docMk/>
            <pc:sldMk cId="596954816" sldId="464"/>
            <ac:picMk id="2" creationId="{57590FFD-0067-4C53-8FEF-C98822348E41}"/>
          </ac:picMkLst>
        </pc:picChg>
      </pc:sldChg>
      <pc:sldChg chg="modSp mod">
        <pc:chgData name="Cowburn, Claire" userId="d5b8b53e-35c6-4e84-b2e0-cd76c791951c" providerId="ADAL" clId="{47B9C5FD-0E15-4DA2-BB9E-5320925902F6}" dt="2021-03-12T14:49:07.538" v="10" actId="1076"/>
        <pc:sldMkLst>
          <pc:docMk/>
          <pc:sldMk cId="2165745496" sldId="465"/>
        </pc:sldMkLst>
        <pc:picChg chg="mod">
          <ac:chgData name="Cowburn, Claire" userId="d5b8b53e-35c6-4e84-b2e0-cd76c791951c" providerId="ADAL" clId="{47B9C5FD-0E15-4DA2-BB9E-5320925902F6}" dt="2021-03-12T14:49:07.538" v="10" actId="1076"/>
          <ac:picMkLst>
            <pc:docMk/>
            <pc:sldMk cId="2165745496" sldId="465"/>
            <ac:picMk id="2" creationId="{42653B80-AD16-44A7-AC70-5A677A419BA5}"/>
          </ac:picMkLst>
        </pc:picChg>
      </pc:sldChg>
      <pc:sldChg chg="modSp mod">
        <pc:chgData name="Cowburn, Claire" userId="d5b8b53e-35c6-4e84-b2e0-cd76c791951c" providerId="ADAL" clId="{47B9C5FD-0E15-4DA2-BB9E-5320925902F6}" dt="2021-03-12T14:49:11.210" v="11" actId="1076"/>
        <pc:sldMkLst>
          <pc:docMk/>
          <pc:sldMk cId="897325301" sldId="466"/>
        </pc:sldMkLst>
        <pc:picChg chg="mod">
          <ac:chgData name="Cowburn, Claire" userId="d5b8b53e-35c6-4e84-b2e0-cd76c791951c" providerId="ADAL" clId="{47B9C5FD-0E15-4DA2-BB9E-5320925902F6}" dt="2021-03-12T14:49:11.210" v="11" actId="1076"/>
          <ac:picMkLst>
            <pc:docMk/>
            <pc:sldMk cId="897325301" sldId="466"/>
            <ac:picMk id="2" creationId="{D328521E-4642-4540-8D0C-3F7EA12DCCED}"/>
          </ac:picMkLst>
        </pc:picChg>
      </pc:sldChg>
      <pc:sldChg chg="modSp mod">
        <pc:chgData name="Cowburn, Claire" userId="d5b8b53e-35c6-4e84-b2e0-cd76c791951c" providerId="ADAL" clId="{47B9C5FD-0E15-4DA2-BB9E-5320925902F6}" dt="2021-03-12T14:48:49.494" v="6" actId="1076"/>
        <pc:sldMkLst>
          <pc:docMk/>
          <pc:sldMk cId="3798001661" sldId="467"/>
        </pc:sldMkLst>
        <pc:picChg chg="mod">
          <ac:chgData name="Cowburn, Claire" userId="d5b8b53e-35c6-4e84-b2e0-cd76c791951c" providerId="ADAL" clId="{47B9C5FD-0E15-4DA2-BB9E-5320925902F6}" dt="2021-03-12T14:48:49.494" v="6" actId="1076"/>
          <ac:picMkLst>
            <pc:docMk/>
            <pc:sldMk cId="3798001661" sldId="467"/>
            <ac:picMk id="3" creationId="{3AA39EFC-46AB-4781-A19E-8DB8C9126B77}"/>
          </ac:picMkLst>
        </pc:picChg>
      </pc:sldChg>
      <pc:sldChg chg="modSp mod">
        <pc:chgData name="Cowburn, Claire" userId="d5b8b53e-35c6-4e84-b2e0-cd76c791951c" providerId="ADAL" clId="{47B9C5FD-0E15-4DA2-BB9E-5320925902F6}" dt="2021-03-12T14:48:53.456" v="7" actId="1076"/>
        <pc:sldMkLst>
          <pc:docMk/>
          <pc:sldMk cId="1609231256" sldId="468"/>
        </pc:sldMkLst>
        <pc:picChg chg="mod">
          <ac:chgData name="Cowburn, Claire" userId="d5b8b53e-35c6-4e84-b2e0-cd76c791951c" providerId="ADAL" clId="{47B9C5FD-0E15-4DA2-BB9E-5320925902F6}" dt="2021-03-12T14:48:53.456" v="7" actId="1076"/>
          <ac:picMkLst>
            <pc:docMk/>
            <pc:sldMk cId="1609231256" sldId="468"/>
            <ac:picMk id="2" creationId="{F9C67058-5D3D-4BCF-8514-7820B6ED68C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47586-BF6B-41AF-97B6-CB6DF928FCD4}" type="datetimeFigureOut">
              <a:rPr lang="en-GB" smtClean="0"/>
              <a:t>12/03/2021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DF42-B7CD-4373-88E3-F00F348069B3}" type="slidenum">
              <a:rPr lang="en-GB" smtClean="0"/>
              <a:t>‹#›</a:t>
            </a:fld>
            <a:endParaRPr lang="en-GB"/>
          </a:p>
        </p:txBody>
      </p:sp>
    </p:spTree>
    <p:extLst>
      <p:ext uri="{BB962C8B-B14F-4D97-AF65-F5344CB8AC3E}">
        <p14:creationId xmlns:p14="http://schemas.microsoft.com/office/powerpoint/2010/main" val="395446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Creative iMedia at Oldbury Wells School</a:t>
            </a:r>
          </a:p>
          <a:p>
            <a:endParaRPr lang="en-GB" dirty="0"/>
          </a:p>
          <a:p>
            <a:r>
              <a:rPr lang="en-GB" dirty="0"/>
              <a:t>The Creative iMedia course is a vocational course that is a fantastic option for those who want to extend their IT skills and might have aspirations to work in the media industry.</a:t>
            </a:r>
          </a:p>
          <a:p>
            <a:endParaRPr lang="en-GB" dirty="0"/>
          </a:p>
          <a:p>
            <a:r>
              <a:rPr lang="en-GB" dirty="0"/>
              <a:t>The Creative iMedia course focuses on traditional media such as Film, Television, Radio and print publishing as well as new media such as computer games, interactive media, the internet and digital publishing.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0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r>
              <a:rPr lang="en-GB" dirty="0" err="1"/>
              <a:t>tudents</a:t>
            </a:r>
            <a:r>
              <a:rPr lang="en-GB" dirty="0"/>
              <a:t> who opt for Creative iMedia will complete three units in total.</a:t>
            </a:r>
          </a:p>
          <a:p>
            <a:endParaRPr lang="en-GB" dirty="0"/>
          </a:p>
          <a:p>
            <a:r>
              <a:rPr lang="en-GB" dirty="0"/>
              <a:t>The first unit you will study is called Creative iMedia in the media industry. In this unit </a:t>
            </a:r>
            <a:r>
              <a:rPr lang="en-GB" dirty="0" err="1"/>
              <a:t>yo</a:t>
            </a:r>
            <a:r>
              <a:rPr lang="en-US" dirty="0"/>
              <a:t>u </a:t>
            </a:r>
            <a:r>
              <a:rPr lang="en-GB" dirty="0"/>
              <a:t>will learn about media industry sectors and products, job roles within the media industry. This may start to give you an idea of a possible career in the future. Following that, you will then start to have a look at how style content and layout are linked to the purpose of a media product and you will investigate client requirements and how they are defined. When creating media products, it is important to carefully consider audience demographics and segmentation, this will help you to make sure your media product is suitable for your intended audience.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85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unit you will study is R094 Visual Identity and Digital Graphics.</a:t>
            </a:r>
          </a:p>
          <a:p>
            <a:endParaRPr lang="en-GB" dirty="0"/>
          </a:p>
          <a:p>
            <a:r>
              <a:rPr lang="en-GB" dirty="0"/>
              <a:t>If you love creating digital graphics in Photoshop you will love this unit! You will build on any skills you have learnt in Photoshop during KS3 and learn some advanced skills which will enable you to create a digital graphic for a client. When developing your visual identity and planning your graphic it is be important that you think very carefully about your client requirements and audience. The digital graphic that you create must be suitable for audience and purpose.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306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unit you will complete is R095 Characters and Comics. This unit is a really fun and interesting unit, as you will explore comics in detail starting with types of characters that convey emotion and personality all the way through to conventions of comic design and layout and storytelling across a number of pages. You will again be provided with a client brief and have to ensure your comic is suitable for your client requirements and audience.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68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looked at the units you will study for this qualification, this is how you will be assessed.</a:t>
            </a:r>
          </a:p>
          <a:p>
            <a:endParaRPr lang="en-GB" dirty="0"/>
          </a:p>
          <a:p>
            <a:pPr marL="0" lvl="1"/>
            <a:r>
              <a:rPr lang="en-GB" sz="1200" b="1" dirty="0">
                <a:solidFill>
                  <a:srgbClr val="7A078E"/>
                </a:solidFill>
                <a:latin typeface="Century Gothic" panose="020B0502020202020204" pitchFamily="34" charset="0"/>
              </a:rPr>
              <a:t>R093 Creative iMedia in the Media Industry is a 1 hour 30 minute e</a:t>
            </a:r>
            <a:r>
              <a:rPr lang="en-GB" sz="1200" dirty="0">
                <a:solidFill>
                  <a:srgbClr val="7A078E"/>
                </a:solidFill>
                <a:latin typeface="Century Gothic" panose="020B0502020202020204" pitchFamily="34" charset="0"/>
              </a:rPr>
              <a:t>xternal exam you will sit in the hall. The exam will make up 40% of your final grade of </a:t>
            </a:r>
          </a:p>
          <a:p>
            <a:endParaRPr lang="en-GB" dirty="0"/>
          </a:p>
          <a:p>
            <a:pPr marL="0" lvl="1"/>
            <a:r>
              <a:rPr lang="en-GB" sz="1200" b="1" dirty="0">
                <a:solidFill>
                  <a:srgbClr val="7A078E"/>
                </a:solidFill>
                <a:latin typeface="Century Gothic" panose="020B0502020202020204" pitchFamily="34" charset="0"/>
              </a:rPr>
              <a:t>R094 Visual Identity and Digital Graphics is </a:t>
            </a:r>
            <a:r>
              <a:rPr lang="en-GB" sz="1200" dirty="0">
                <a:solidFill>
                  <a:srgbClr val="7A078E"/>
                </a:solidFill>
                <a:latin typeface="Century Gothic" panose="020B0502020202020204" pitchFamily="34" charset="0"/>
              </a:rPr>
              <a:t>Non examined assessment or NEA. NEA is completed in class under teacher supervision. This unit will make up 25% of your final grade.</a:t>
            </a:r>
          </a:p>
          <a:p>
            <a:endParaRPr lang="en-GB" dirty="0"/>
          </a:p>
          <a:p>
            <a:pPr marL="0" lvl="1"/>
            <a:r>
              <a:rPr lang="en-GB" sz="1200" b="1" dirty="0">
                <a:solidFill>
                  <a:srgbClr val="7A078E"/>
                </a:solidFill>
                <a:latin typeface="Century Gothic" panose="020B0502020202020204" pitchFamily="34" charset="0"/>
              </a:rPr>
              <a:t>R095 Characters and Comics is also </a:t>
            </a:r>
            <a:r>
              <a:rPr lang="en-GB" sz="1200" dirty="0">
                <a:solidFill>
                  <a:srgbClr val="7A078E"/>
                </a:solidFill>
                <a:latin typeface="Century Gothic" panose="020B0502020202020204" pitchFamily="34" charset="0"/>
              </a:rPr>
              <a:t>Non examined assessment. This unit will make up 35% of your final grade.</a:t>
            </a:r>
          </a:p>
          <a:p>
            <a:pPr marL="0" lvl="1"/>
            <a:endParaRPr lang="en-GB" sz="1200" dirty="0">
              <a:solidFill>
                <a:srgbClr val="7A078E"/>
              </a:solidFill>
              <a:latin typeface="Century Gothic" panose="020B0502020202020204" pitchFamily="34" charset="0"/>
            </a:endParaRPr>
          </a:p>
          <a:p>
            <a:pPr marL="0" lvl="1"/>
            <a:r>
              <a:rPr lang="en-GB" sz="1200" dirty="0">
                <a:solidFill>
                  <a:srgbClr val="7A078E"/>
                </a:solidFill>
                <a:latin typeface="Century Gothic" panose="020B0502020202020204" pitchFamily="34" charset="0"/>
              </a:rPr>
              <a:t>On results day you will receive either a Level 1 Pass, Merit or Distinction or a Level 2 Pass, Merit, Distinction or Distinction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03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Britain’s digital creative industries, which include film, TV, music and advertising were worth more than 100 billion pounds per year in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rate of growth since 2010 has been twice the rate of the economy overall.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Students studying such courses will be preparing for a high growth and internationally well-respected area of the economy. </a:t>
            </a:r>
          </a:p>
          <a:p>
            <a:endParaRPr lang="en-GB" dirty="0"/>
          </a:p>
          <a:p>
            <a:r>
              <a:rPr lang="en-GB" dirty="0"/>
              <a:t>https://www.gov.uk/government/news/britains-creative-industries-break-the-100-billion-barrier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278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who opt to take Creative </a:t>
            </a:r>
            <a:r>
              <a:rPr lang="en-GB" dirty="0" err="1"/>
              <a:t>iMedia</a:t>
            </a:r>
            <a:r>
              <a:rPr lang="en-GB" dirty="0"/>
              <a:t> can continue to study qualification in IT and/ or Media. Such courses give students the skills set to work in the It and Media sector in roles such as graphic designer, TV production manager photographer and many other jobs within the IT and media sector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88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interested in studying Creative iMedia and want to find out more ask Mrs Dunning in your lesson. </a:t>
            </a:r>
          </a:p>
          <a:p>
            <a:endParaRPr lang="en-GB" dirty="0"/>
          </a:p>
          <a:p>
            <a:r>
              <a:rPr lang="en-GB" dirty="0"/>
              <a:t>Alternatively You could speak to Mrs Dunning or Mrs Fisher about the course at break or lunchtime.</a:t>
            </a:r>
          </a:p>
          <a:p>
            <a:endParaRPr lang="en-GB" dirty="0"/>
          </a:p>
          <a:p>
            <a:r>
              <a:rPr lang="en-GB" dirty="0"/>
              <a:t>Another option is to take a look at the </a:t>
            </a:r>
            <a:r>
              <a:rPr lang="en-GB" dirty="0" err="1"/>
              <a:t>examboard</a:t>
            </a:r>
            <a:r>
              <a:rPr lang="en-GB" dirty="0"/>
              <a:t> website.  </a:t>
            </a:r>
          </a:p>
          <a:p>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8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B318-8729-4E29-A299-8862926C2AAD}"/>
              </a:ext>
            </a:extLst>
          </p:cNvPr>
          <p:cNvSpPr>
            <a:spLocks noGrp="1"/>
          </p:cNvSpPr>
          <p:nvPr>
            <p:ph type="ctrTitle"/>
          </p:nvPr>
        </p:nvSpPr>
        <p:spPr>
          <a:xfrm>
            <a:off x="2032000" y="1122363"/>
            <a:ext cx="12192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989A2C-D9BC-41C9-9AF8-D3C2A26BE5A3}"/>
              </a:ext>
            </a:extLst>
          </p:cNvPr>
          <p:cNvSpPr>
            <a:spLocks noGrp="1"/>
          </p:cNvSpPr>
          <p:nvPr>
            <p:ph type="subTitle" idx="1"/>
          </p:nvPr>
        </p:nvSpPr>
        <p:spPr>
          <a:xfrm>
            <a:off x="2032000" y="3602038"/>
            <a:ext cx="12192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CBF024-F864-4194-A418-A2B28F346A72}"/>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4BC3FFA8-69BB-46A9-86B6-6CC1E65F77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374D59-68A8-4F75-AA67-B667CB65EA9B}"/>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04094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E911-983D-4A02-A986-B9078B540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13103C-039D-4F9C-AB9E-A2226D2C5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2E08CD-3CAF-4B18-A823-D89E8B481E05}"/>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2BF224DA-043B-4256-B1B5-B581A5FA5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1629B-9664-43D4-B627-CFFABCD22B09}"/>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278887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90FE7-4690-4073-A7DF-724C845760B1}"/>
              </a:ext>
            </a:extLst>
          </p:cNvPr>
          <p:cNvSpPr>
            <a:spLocks noGrp="1"/>
          </p:cNvSpPr>
          <p:nvPr>
            <p:ph type="title" orient="vert"/>
          </p:nvPr>
        </p:nvSpPr>
        <p:spPr>
          <a:xfrm>
            <a:off x="11633200" y="365125"/>
            <a:ext cx="35052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B6AB7-FAB4-4F27-88DA-D97003255305}"/>
              </a:ext>
            </a:extLst>
          </p:cNvPr>
          <p:cNvSpPr>
            <a:spLocks noGrp="1"/>
          </p:cNvSpPr>
          <p:nvPr>
            <p:ph type="body" orient="vert" idx="1"/>
          </p:nvPr>
        </p:nvSpPr>
        <p:spPr>
          <a:xfrm>
            <a:off x="1117600" y="365125"/>
            <a:ext cx="10312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30B06-1F31-4894-B4F3-5CE06ED09CE6}"/>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63F3FE3F-7BCF-4B4E-AE01-747163881F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EABFB-903F-4EBD-A629-0E6BE1EA230F}"/>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34235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C038-BA52-4604-B0F6-4CBEAC8B4D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70DE04-CBA8-45E1-A248-905A7328F2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113DDE-773C-4828-A206-73ADC02BD1BF}"/>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ADC1E7CB-1B99-4354-9002-77A36628B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DFE06-500C-4AC7-9D72-976EC6B15D66}"/>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315856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A378-A2E6-4E59-A1A1-7309D395CC33}"/>
              </a:ext>
            </a:extLst>
          </p:cNvPr>
          <p:cNvSpPr>
            <a:spLocks noGrp="1"/>
          </p:cNvSpPr>
          <p:nvPr>
            <p:ph type="title"/>
          </p:nvPr>
        </p:nvSpPr>
        <p:spPr>
          <a:xfrm>
            <a:off x="1109133" y="1709739"/>
            <a:ext cx="140208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862FCB-7FBF-4D6B-BB6E-8BBF0608201E}"/>
              </a:ext>
            </a:extLst>
          </p:cNvPr>
          <p:cNvSpPr>
            <a:spLocks noGrp="1"/>
          </p:cNvSpPr>
          <p:nvPr>
            <p:ph type="body" idx="1"/>
          </p:nvPr>
        </p:nvSpPr>
        <p:spPr>
          <a:xfrm>
            <a:off x="1109133" y="4589464"/>
            <a:ext cx="14020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F4945-EA1A-41F9-875F-5D29C95AE535}"/>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AD6D924D-19FD-4FD9-8CEE-740E5C220C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1A4FC-31FE-4931-9605-D7391F7837E3}"/>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396707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66A1-E065-4171-BFAD-95AA48E507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DF85C-D48C-4622-802F-1C29B8AE05B5}"/>
              </a:ext>
            </a:extLst>
          </p:cNvPr>
          <p:cNvSpPr>
            <a:spLocks noGrp="1"/>
          </p:cNvSpPr>
          <p:nvPr>
            <p:ph sz="half" idx="1"/>
          </p:nvPr>
        </p:nvSpPr>
        <p:spPr>
          <a:xfrm>
            <a:off x="1117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B88F57-74E3-4F36-8053-502690635D39}"/>
              </a:ext>
            </a:extLst>
          </p:cNvPr>
          <p:cNvSpPr>
            <a:spLocks noGrp="1"/>
          </p:cNvSpPr>
          <p:nvPr>
            <p:ph sz="half" idx="2"/>
          </p:nvPr>
        </p:nvSpPr>
        <p:spPr>
          <a:xfrm>
            <a:off x="8229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B4D627-7936-4C92-9B5E-4D2CE4B91B23}"/>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6" name="Footer Placeholder 5">
            <a:extLst>
              <a:ext uri="{FF2B5EF4-FFF2-40B4-BE49-F238E27FC236}">
                <a16:creationId xmlns:a16="http://schemas.microsoft.com/office/drawing/2014/main" id="{B5446C24-1BEB-4F29-A20C-B5456D02E3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94A489-E384-4169-9CF2-84C780909DFA}"/>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77448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158B-99AD-4561-B6E0-D68DA9F72F3B}"/>
              </a:ext>
            </a:extLst>
          </p:cNvPr>
          <p:cNvSpPr>
            <a:spLocks noGrp="1"/>
          </p:cNvSpPr>
          <p:nvPr>
            <p:ph type="title"/>
          </p:nvPr>
        </p:nvSpPr>
        <p:spPr>
          <a:xfrm>
            <a:off x="1119717" y="365126"/>
            <a:ext cx="140208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C7E863-3C2B-4951-BAF6-F3646C558712}"/>
              </a:ext>
            </a:extLst>
          </p:cNvPr>
          <p:cNvSpPr>
            <a:spLocks noGrp="1"/>
          </p:cNvSpPr>
          <p:nvPr>
            <p:ph type="body" idx="1"/>
          </p:nvPr>
        </p:nvSpPr>
        <p:spPr>
          <a:xfrm>
            <a:off x="1119718" y="1681163"/>
            <a:ext cx="687704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FBA79-6274-4BB3-BE94-B3956E5E04E7}"/>
              </a:ext>
            </a:extLst>
          </p:cNvPr>
          <p:cNvSpPr>
            <a:spLocks noGrp="1"/>
          </p:cNvSpPr>
          <p:nvPr>
            <p:ph sz="half" idx="2"/>
          </p:nvPr>
        </p:nvSpPr>
        <p:spPr>
          <a:xfrm>
            <a:off x="1119718" y="2505075"/>
            <a:ext cx="68770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8BC2654-F7B1-409F-9F10-E8C906EE598B}"/>
              </a:ext>
            </a:extLst>
          </p:cNvPr>
          <p:cNvSpPr>
            <a:spLocks noGrp="1"/>
          </p:cNvSpPr>
          <p:nvPr>
            <p:ph type="body" sz="quarter" idx="3"/>
          </p:nvPr>
        </p:nvSpPr>
        <p:spPr>
          <a:xfrm>
            <a:off x="8229600" y="1681163"/>
            <a:ext cx="69109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9C4DAE-1708-4B3E-81C1-0A1991830A15}"/>
              </a:ext>
            </a:extLst>
          </p:cNvPr>
          <p:cNvSpPr>
            <a:spLocks noGrp="1"/>
          </p:cNvSpPr>
          <p:nvPr>
            <p:ph sz="quarter" idx="4"/>
          </p:nvPr>
        </p:nvSpPr>
        <p:spPr>
          <a:xfrm>
            <a:off x="8229600" y="2505075"/>
            <a:ext cx="69109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217FCE-D6AB-4D16-8440-D6260B974132}"/>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8" name="Footer Placeholder 7">
            <a:extLst>
              <a:ext uri="{FF2B5EF4-FFF2-40B4-BE49-F238E27FC236}">
                <a16:creationId xmlns:a16="http://schemas.microsoft.com/office/drawing/2014/main" id="{ED5747A3-F68F-48CB-92C7-3B370D626E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DCC4D3-F2D8-4242-9020-5F3EB3662865}"/>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3929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781F-FBAE-4EFC-B0F8-F99A04EB8F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A0240A-6668-4DDB-AE81-DEF9F9C81AB8}"/>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4" name="Footer Placeholder 3">
            <a:extLst>
              <a:ext uri="{FF2B5EF4-FFF2-40B4-BE49-F238E27FC236}">
                <a16:creationId xmlns:a16="http://schemas.microsoft.com/office/drawing/2014/main" id="{2F4C3C57-5982-45C0-AACF-56DFF531FD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6311AF-BF5E-431E-A723-21CB352358EC}"/>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48946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7F484C-0DD3-4C37-8F4D-0B304AE733F1}"/>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3" name="Footer Placeholder 2">
            <a:extLst>
              <a:ext uri="{FF2B5EF4-FFF2-40B4-BE49-F238E27FC236}">
                <a16:creationId xmlns:a16="http://schemas.microsoft.com/office/drawing/2014/main" id="{6C13B021-2AE2-4341-811C-D619CC44FB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2E48BB-D17A-4544-9568-A02DF7D28D8B}"/>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16964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E42B-2DC7-4CB6-923E-9BC29CCC1F7C}"/>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6E8176-10FB-4CDA-902A-E5D7E94D5FA2}"/>
              </a:ext>
            </a:extLst>
          </p:cNvPr>
          <p:cNvSpPr>
            <a:spLocks noGrp="1"/>
          </p:cNvSpPr>
          <p:nvPr>
            <p:ph idx="1"/>
          </p:nvPr>
        </p:nvSpPr>
        <p:spPr>
          <a:xfrm>
            <a:off x="6910917" y="987426"/>
            <a:ext cx="82296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B13788-1AD7-4085-BC43-8C384C53A434}"/>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E4EBE-3141-48E0-A399-2745C71DE8A6}"/>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6" name="Footer Placeholder 5">
            <a:extLst>
              <a:ext uri="{FF2B5EF4-FFF2-40B4-BE49-F238E27FC236}">
                <a16:creationId xmlns:a16="http://schemas.microsoft.com/office/drawing/2014/main" id="{794C0EC4-061E-4F98-88C8-0274B4CF03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B32961-F079-4C92-928D-A8C25E2D5497}"/>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212481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8A80-939C-437D-8F02-99880A4854A0}"/>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956EAE-9647-4F2B-B61C-14F279495891}"/>
              </a:ext>
            </a:extLst>
          </p:cNvPr>
          <p:cNvSpPr>
            <a:spLocks noGrp="1"/>
          </p:cNvSpPr>
          <p:nvPr>
            <p:ph type="pic" idx="1"/>
          </p:nvPr>
        </p:nvSpPr>
        <p:spPr>
          <a:xfrm>
            <a:off x="6910917" y="987426"/>
            <a:ext cx="82296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CAE27D-10B1-48F7-8A59-A92D400285CA}"/>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108CF-EBE9-4829-A022-AD082959C726}"/>
              </a:ext>
            </a:extLst>
          </p:cNvPr>
          <p:cNvSpPr>
            <a:spLocks noGrp="1"/>
          </p:cNvSpPr>
          <p:nvPr>
            <p:ph type="dt" sz="half" idx="10"/>
          </p:nvPr>
        </p:nvSpPr>
        <p:spPr/>
        <p:txBody>
          <a:bodyPr/>
          <a:lstStyle/>
          <a:p>
            <a:fld id="{9DE8C6A7-1CAC-4C5D-855F-C15879694FF7}" type="datetimeFigureOut">
              <a:rPr lang="en-GB" smtClean="0"/>
              <a:t>12/03/2021</a:t>
            </a:fld>
            <a:endParaRPr lang="en-GB"/>
          </a:p>
        </p:txBody>
      </p:sp>
      <p:sp>
        <p:nvSpPr>
          <p:cNvPr id="6" name="Footer Placeholder 5">
            <a:extLst>
              <a:ext uri="{FF2B5EF4-FFF2-40B4-BE49-F238E27FC236}">
                <a16:creationId xmlns:a16="http://schemas.microsoft.com/office/drawing/2014/main" id="{9A02CBFD-2B78-4CFA-B36A-C40B55C9D1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787DE3-E05F-4D89-8998-96F0AD341B37}"/>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6278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26B45-C2E0-4BEC-AE43-C7DECF4AA3A1}"/>
              </a:ext>
            </a:extLst>
          </p:cNvPr>
          <p:cNvSpPr>
            <a:spLocks noGrp="1"/>
          </p:cNvSpPr>
          <p:nvPr>
            <p:ph type="title"/>
          </p:nvPr>
        </p:nvSpPr>
        <p:spPr>
          <a:xfrm>
            <a:off x="1117600" y="365126"/>
            <a:ext cx="140208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129A4B-1A5C-468B-8EE0-3DB41E1E0733}"/>
              </a:ext>
            </a:extLst>
          </p:cNvPr>
          <p:cNvSpPr>
            <a:spLocks noGrp="1"/>
          </p:cNvSpPr>
          <p:nvPr>
            <p:ph type="body" idx="1"/>
          </p:nvPr>
        </p:nvSpPr>
        <p:spPr>
          <a:xfrm>
            <a:off x="1117600" y="1825625"/>
            <a:ext cx="14020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33BB6-6319-4A7A-B37F-539AEBFACB3C}"/>
              </a:ext>
            </a:extLst>
          </p:cNvPr>
          <p:cNvSpPr>
            <a:spLocks noGrp="1"/>
          </p:cNvSpPr>
          <p:nvPr>
            <p:ph type="dt" sz="half" idx="2"/>
          </p:nvPr>
        </p:nvSpPr>
        <p:spPr>
          <a:xfrm>
            <a:off x="1117600" y="6356351"/>
            <a:ext cx="3657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8C6A7-1CAC-4C5D-855F-C15879694FF7}" type="datetimeFigureOut">
              <a:rPr lang="en-GB" smtClean="0"/>
              <a:t>12/03/2021</a:t>
            </a:fld>
            <a:endParaRPr lang="en-GB"/>
          </a:p>
        </p:txBody>
      </p:sp>
      <p:sp>
        <p:nvSpPr>
          <p:cNvPr id="5" name="Footer Placeholder 4">
            <a:extLst>
              <a:ext uri="{FF2B5EF4-FFF2-40B4-BE49-F238E27FC236}">
                <a16:creationId xmlns:a16="http://schemas.microsoft.com/office/drawing/2014/main" id="{4AC2AC87-3D0F-45C0-B072-3A47BD055856}"/>
              </a:ext>
            </a:extLst>
          </p:cNvPr>
          <p:cNvSpPr>
            <a:spLocks noGrp="1"/>
          </p:cNvSpPr>
          <p:nvPr>
            <p:ph type="ftr" sz="quarter" idx="3"/>
          </p:nvPr>
        </p:nvSpPr>
        <p:spPr>
          <a:xfrm>
            <a:off x="5384800" y="6356351"/>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858107-EB19-4590-8860-BF039D98B84A}"/>
              </a:ext>
            </a:extLst>
          </p:cNvPr>
          <p:cNvSpPr>
            <a:spLocks noGrp="1"/>
          </p:cNvSpPr>
          <p:nvPr>
            <p:ph type="sldNum" sz="quarter" idx="4"/>
          </p:nvPr>
        </p:nvSpPr>
        <p:spPr>
          <a:xfrm>
            <a:off x="11480800" y="6356351"/>
            <a:ext cx="3657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7094B-356D-4313-98AF-371C9447891D}" type="slidenum">
              <a:rPr lang="en-GB" smtClean="0"/>
              <a:t>‹#›</a:t>
            </a:fld>
            <a:endParaRPr lang="en-GB"/>
          </a:p>
        </p:txBody>
      </p:sp>
    </p:spTree>
    <p:extLst>
      <p:ext uri="{BB962C8B-B14F-4D97-AF65-F5344CB8AC3E}">
        <p14:creationId xmlns:p14="http://schemas.microsoft.com/office/powerpoint/2010/main" val="1513413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hyperlink" Target="http://shapingyouth.org/internet-safety-media-literacy-tips-from-industry-insiders-pt-1/" TargetMode="External"/><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hyperlink" Target="https://brewminate.com/media-and-culture/" TargetMode="External"/><Relationship Id="rId4" Type="http://schemas.openxmlformats.org/officeDocument/2006/relationships/notesSlide" Target="../notesSlides/notesSlide2.xml"/><Relationship Id="rId9"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jpe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hyperlink" Target="http://www.comics.org/issue/37774/cover/4/" TargetMode="External"/><Relationship Id="rId13"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9.jpg"/><Relationship Id="rId12" Type="http://schemas.openxmlformats.org/officeDocument/2006/relationships/hyperlink" Target="https://www.comics.org/issue/64951/" TargetMode="Externa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2.jpeg"/><Relationship Id="rId11" Type="http://schemas.openxmlformats.org/officeDocument/2006/relationships/image" Target="../media/image11.jpg"/><Relationship Id="rId5" Type="http://schemas.openxmlformats.org/officeDocument/2006/relationships/image" Target="../media/image1.png"/><Relationship Id="rId10" Type="http://schemas.openxmlformats.org/officeDocument/2006/relationships/hyperlink" Target="https://simpsonswiki.com/wiki/Simpsons_Comics_(UK)" TargetMode="External"/><Relationship Id="rId4" Type="http://schemas.openxmlformats.org/officeDocument/2006/relationships/notesSlide" Target="../notesSlides/notesSlide4.xml"/><Relationship Id="rId9" Type="http://schemas.openxmlformats.org/officeDocument/2006/relationships/image" Target="../media/image10.pn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hyperlink" Target="http://www.jisc.ac.uk/blog/why-is-ema-still-achieving-mediocre-marks-07-nov-2014" TargetMode="External"/><Relationship Id="rId13" Type="http://schemas.openxmlformats.org/officeDocument/2006/relationships/hyperlink" Target="https://creativecommons.org/licenses/by-sa/3.0/" TargetMode="External"/><Relationship Id="rId3" Type="http://schemas.openxmlformats.org/officeDocument/2006/relationships/slideLayout" Target="../slideLayouts/slideLayout2.xml"/><Relationship Id="rId7" Type="http://schemas.openxmlformats.org/officeDocument/2006/relationships/image" Target="../media/image13.jpg"/><Relationship Id="rId12" Type="http://schemas.openxmlformats.org/officeDocument/2006/relationships/hyperlink" Target="https://commons.wikimedia.org/wiki/File:OneDrive_Folder_Icon.svg" TargetMode="Externa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jpeg"/><Relationship Id="rId11" Type="http://schemas.openxmlformats.org/officeDocument/2006/relationships/image" Target="../media/image15.png"/><Relationship Id="rId5" Type="http://schemas.openxmlformats.org/officeDocument/2006/relationships/image" Target="../media/image1.png"/><Relationship Id="rId10" Type="http://schemas.openxmlformats.org/officeDocument/2006/relationships/hyperlink" Target="https://satisfyingretirement.blogspot.com/2010/08/basic-stuff-you-can-let-your-computer.html" TargetMode="External"/><Relationship Id="rId4" Type="http://schemas.openxmlformats.org/officeDocument/2006/relationships/notesSlide" Target="../notesSlides/notesSlide5.xml"/><Relationship Id="rId9" Type="http://schemas.openxmlformats.org/officeDocument/2006/relationships/image" Target="../media/image14.jp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jpe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ocr.org.uk/qualifications/cambridge-nationals/creative-imedia-level-1-2-award-certificate-j807-j817/" TargetMode="Externa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4970997" y="2312162"/>
            <a:ext cx="2401009" cy="2381955"/>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endParaRPr lang="en-GB" sz="4000" dirty="0">
              <a:solidFill>
                <a:srgbClr val="610073"/>
              </a:solidFill>
              <a:latin typeface="Century Gothic"/>
              <a:cs typeface="Century Gothic"/>
            </a:endParaRPr>
          </a:p>
        </p:txBody>
      </p:sp>
      <p:sp>
        <p:nvSpPr>
          <p:cNvPr id="2" name="Rectangle 1">
            <a:extLst>
              <a:ext uri="{FF2B5EF4-FFF2-40B4-BE49-F238E27FC236}">
                <a16:creationId xmlns:a16="http://schemas.microsoft.com/office/drawing/2014/main" id="{ACE3C550-96B4-4708-8FB0-26A95C31E151}"/>
              </a:ext>
            </a:extLst>
          </p:cNvPr>
          <p:cNvSpPr/>
          <p:nvPr/>
        </p:nvSpPr>
        <p:spPr>
          <a:xfrm>
            <a:off x="3580088" y="1146924"/>
            <a:ext cx="5182829"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outerShdw blurRad="38100" dist="19050" dir="2700000" algn="tl" rotWithShape="0">
                    <a:schemeClr val="dk1">
                      <a:alpha val="40000"/>
                    </a:schemeClr>
                  </a:outerShdw>
                </a:effectLst>
                <a:latin typeface="Century Gothic" panose="020B0502020202020204" pitchFamily="34" charset="0"/>
              </a:rPr>
              <a:t>GCSE OPTIONS</a:t>
            </a:r>
          </a:p>
        </p:txBody>
      </p:sp>
      <p:sp>
        <p:nvSpPr>
          <p:cNvPr id="14" name="Rectangle 13">
            <a:extLst>
              <a:ext uri="{FF2B5EF4-FFF2-40B4-BE49-F238E27FC236}">
                <a16:creationId xmlns:a16="http://schemas.microsoft.com/office/drawing/2014/main" id="{98B033CE-0804-49DD-9D3D-3B951F88DED6}"/>
              </a:ext>
            </a:extLst>
          </p:cNvPr>
          <p:cNvSpPr/>
          <p:nvPr/>
        </p:nvSpPr>
        <p:spPr>
          <a:xfrm>
            <a:off x="982523" y="4787747"/>
            <a:ext cx="11209477" cy="1600438"/>
          </a:xfrm>
          <a:prstGeom prst="rect">
            <a:avLst/>
          </a:prstGeom>
          <a:noFill/>
        </p:spPr>
        <p:txBody>
          <a:bodyPr wrap="square" lIns="91440" tIns="45720" rIns="91440" bIns="45720">
            <a:spAutoFit/>
          </a:bodyPr>
          <a:lstStyle/>
          <a:p>
            <a:pPr algn="ctr"/>
            <a:r>
              <a:rPr lang="en-US" sz="4400" dirty="0">
                <a:ln w="0"/>
                <a:solidFill>
                  <a:srgbClr val="7030A0"/>
                </a:solidFill>
                <a:effectLst>
                  <a:outerShdw blurRad="38100" dist="19050" dir="2700000" algn="tl" rotWithShape="0">
                    <a:schemeClr val="dk1">
                      <a:alpha val="40000"/>
                    </a:schemeClr>
                  </a:outerShdw>
                </a:effectLst>
                <a:latin typeface="Century Gothic" panose="020B0502020202020204" pitchFamily="34" charset="0"/>
              </a:rPr>
              <a:t>OCR Level 1 &amp; 2 Cambridge Nationals </a:t>
            </a:r>
          </a:p>
          <a:p>
            <a:pPr algn="ctr"/>
            <a:r>
              <a:rPr lang="en-US" sz="5400" dirty="0">
                <a:ln w="0"/>
                <a:solidFill>
                  <a:srgbClr val="7030A0"/>
                </a:solidFill>
                <a:effectLst>
                  <a:outerShdw blurRad="38100" dist="19050" dir="2700000" algn="tl" rotWithShape="0">
                    <a:schemeClr val="dk1">
                      <a:alpha val="40000"/>
                    </a:schemeClr>
                  </a:outerShdw>
                </a:effectLst>
                <a:latin typeface="Century Gothic" panose="020B0502020202020204" pitchFamily="34" charset="0"/>
              </a:rPr>
              <a:t>Creative iMedia</a:t>
            </a:r>
            <a:endParaRPr lang="en-US" sz="5400" b="0" cap="none" spc="0" dirty="0">
              <a:ln w="0"/>
              <a:solidFill>
                <a:srgbClr val="7030A0"/>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5" name="Recorded Sound">
            <a:hlinkClick r:id="" action="ppaction://media"/>
            <a:extLst>
              <a:ext uri="{FF2B5EF4-FFF2-40B4-BE49-F238E27FC236}">
                <a16:creationId xmlns:a16="http://schemas.microsoft.com/office/drawing/2014/main" id="{384CE8E2-4F3C-48DA-8D10-8D201BEC2406}"/>
              </a:ext>
            </a:extLst>
          </p:cNvPr>
          <p:cNvPicPr>
            <a:picLocks noChangeAspect="1"/>
          </p:cNvPicPr>
          <p:nvPr>
            <a:audioFile r:link="rId1"/>
            <p:extLst>
              <p:ext uri="{DAA4B4D4-6D71-4841-9C94-3DE7FCFB9230}">
                <p14:media xmlns:p14="http://schemas.microsoft.com/office/powerpoint/2010/main" r:embed="rId2">
                  <p14:trim st="2989" end="3856.6099"/>
                  <p14:fade in="1000"/>
                </p14:media>
              </p:ext>
            </p:extLst>
          </p:nvPr>
        </p:nvPicPr>
        <p:blipFill>
          <a:blip r:embed="rId7"/>
          <a:stretch>
            <a:fillRect/>
          </a:stretch>
        </p:blipFill>
        <p:spPr>
          <a:xfrm>
            <a:off x="11209477" y="6113161"/>
            <a:ext cx="609600" cy="609600"/>
          </a:xfrm>
          <a:prstGeom prst="rect">
            <a:avLst/>
          </a:prstGeom>
        </p:spPr>
      </p:pic>
    </p:spTree>
    <p:extLst>
      <p:ext uri="{BB962C8B-B14F-4D97-AF65-F5344CB8AC3E}">
        <p14:creationId xmlns:p14="http://schemas.microsoft.com/office/powerpoint/2010/main" val="11367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82523" y="181651"/>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entury Gothic" panose="020B0502020202020204" pitchFamily="34" charset="0"/>
                <a:cs typeface="Calibri" panose="020F0502020204030204" pitchFamily="34" charset="0"/>
              </a:rPr>
              <a:t>What will I study?</a:t>
            </a:r>
          </a:p>
        </p:txBody>
      </p:sp>
      <p:sp>
        <p:nvSpPr>
          <p:cNvPr id="12" name="TextBox 11">
            <a:extLst>
              <a:ext uri="{FF2B5EF4-FFF2-40B4-BE49-F238E27FC236}">
                <a16:creationId xmlns:a16="http://schemas.microsoft.com/office/drawing/2014/main" id="{B72CF6CF-9588-4EC1-A3CC-B732559089C5}"/>
              </a:ext>
            </a:extLst>
          </p:cNvPr>
          <p:cNvSpPr txBox="1"/>
          <p:nvPr/>
        </p:nvSpPr>
        <p:spPr>
          <a:xfrm>
            <a:off x="1260106" y="1334654"/>
            <a:ext cx="10556756" cy="3539430"/>
          </a:xfrm>
          <a:prstGeom prst="rect">
            <a:avLst/>
          </a:prstGeom>
          <a:noFill/>
        </p:spPr>
        <p:txBody>
          <a:bodyPr wrap="square">
            <a:spAutoFit/>
          </a:bodyPr>
          <a:lstStyle/>
          <a:p>
            <a:pPr marL="0" lvl="1"/>
            <a:r>
              <a:rPr lang="en-GB" sz="3200" b="1" dirty="0">
                <a:solidFill>
                  <a:srgbClr val="7A078E"/>
                </a:solidFill>
                <a:latin typeface="Century Gothic" panose="020B0502020202020204" pitchFamily="34" charset="0"/>
              </a:rPr>
              <a:t>RO93 Creative </a:t>
            </a:r>
            <a:r>
              <a:rPr lang="en-GB" sz="3200" b="1" dirty="0" err="1">
                <a:solidFill>
                  <a:srgbClr val="7A078E"/>
                </a:solidFill>
                <a:latin typeface="Century Gothic" panose="020B0502020202020204" pitchFamily="34" charset="0"/>
              </a:rPr>
              <a:t>iMedia</a:t>
            </a:r>
            <a:r>
              <a:rPr lang="en-GB" sz="3200" b="1" dirty="0">
                <a:solidFill>
                  <a:srgbClr val="7A078E"/>
                </a:solidFill>
                <a:latin typeface="Century Gothic" panose="020B0502020202020204" pitchFamily="34" charset="0"/>
              </a:rPr>
              <a:t> in the Media Industry</a:t>
            </a:r>
          </a:p>
          <a:p>
            <a:pPr marL="0" lvl="1"/>
            <a:endParaRPr lang="en-GB" sz="3200" b="1" dirty="0">
              <a:solidFill>
                <a:srgbClr val="7A078E"/>
              </a:solidFill>
              <a:latin typeface="Century Gothic" panose="020B0502020202020204" pitchFamily="34" charset="0"/>
            </a:endParaRPr>
          </a:p>
          <a:p>
            <a:pPr marL="514350" lvl="1" indent="-514350">
              <a:buFont typeface="+mj-lt"/>
              <a:buAutoNum type="arabicPeriod"/>
            </a:pPr>
            <a:r>
              <a:rPr lang="en-GB" sz="3200" dirty="0">
                <a:solidFill>
                  <a:srgbClr val="7A078E"/>
                </a:solidFill>
                <a:latin typeface="Century Gothic" panose="020B0502020202020204" pitchFamily="34" charset="0"/>
              </a:rPr>
              <a:t>The Media Industry</a:t>
            </a:r>
          </a:p>
          <a:p>
            <a:pPr marL="514350" lvl="1" indent="-514350">
              <a:buFont typeface="+mj-lt"/>
              <a:buAutoNum type="arabicPeriod"/>
            </a:pPr>
            <a:r>
              <a:rPr lang="en-GB" sz="3200" dirty="0">
                <a:solidFill>
                  <a:srgbClr val="7A078E"/>
                </a:solidFill>
                <a:latin typeface="Century Gothic" panose="020B0502020202020204" pitchFamily="34" charset="0"/>
              </a:rPr>
              <a:t>Factors Influencing Product Design </a:t>
            </a:r>
          </a:p>
          <a:p>
            <a:pPr marL="514350" lvl="1" indent="-514350">
              <a:buFont typeface="+mj-lt"/>
              <a:buAutoNum type="arabicPeriod"/>
            </a:pPr>
            <a:r>
              <a:rPr lang="en-GB" sz="3200" dirty="0">
                <a:solidFill>
                  <a:srgbClr val="7A078E"/>
                </a:solidFill>
                <a:latin typeface="Century Gothic" panose="020B0502020202020204" pitchFamily="34" charset="0"/>
              </a:rPr>
              <a:t>Pre-Production Planning</a:t>
            </a:r>
          </a:p>
          <a:p>
            <a:pPr marL="514350" lvl="1" indent="-514350">
              <a:buFont typeface="+mj-lt"/>
              <a:buAutoNum type="arabicPeriod"/>
            </a:pPr>
            <a:r>
              <a:rPr lang="en-GB" sz="3200" dirty="0">
                <a:solidFill>
                  <a:srgbClr val="7A078E"/>
                </a:solidFill>
                <a:latin typeface="Century Gothic" panose="020B0502020202020204" pitchFamily="34" charset="0"/>
              </a:rPr>
              <a:t>Distribution Considerations</a:t>
            </a:r>
          </a:p>
          <a:p>
            <a:pPr marL="514350" lvl="1" indent="-514350">
              <a:buFont typeface="+mj-lt"/>
              <a:buAutoNum type="arabicPeriod"/>
            </a:pPr>
            <a:endParaRPr lang="en-GB" sz="3200" dirty="0">
              <a:solidFill>
                <a:srgbClr val="7A078E"/>
              </a:solidFill>
              <a:latin typeface="Century Gothic" panose="020B0502020202020204" pitchFamily="34" charset="0"/>
            </a:endParaRPr>
          </a:p>
        </p:txBody>
      </p:sp>
      <p:pic>
        <p:nvPicPr>
          <p:cNvPr id="3" name="Picture 2" descr="Diagram&#10;&#10;Description automatically generated">
            <a:extLst>
              <a:ext uri="{FF2B5EF4-FFF2-40B4-BE49-F238E27FC236}">
                <a16:creationId xmlns:a16="http://schemas.microsoft.com/office/drawing/2014/main" id="{4604AC3F-C010-4049-A93C-81B0B875B5C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711185" y="3502021"/>
            <a:ext cx="4467224" cy="3368276"/>
          </a:xfrm>
          <a:prstGeom prst="rect">
            <a:avLst/>
          </a:prstGeom>
        </p:spPr>
      </p:pic>
      <p:pic>
        <p:nvPicPr>
          <p:cNvPr id="6" name="Picture 5" descr="A picture containing text, sign, outdoor, street&#10;&#10;Description automatically generated">
            <a:extLst>
              <a:ext uri="{FF2B5EF4-FFF2-40B4-BE49-F238E27FC236}">
                <a16:creationId xmlns:a16="http://schemas.microsoft.com/office/drawing/2014/main" id="{BDCD008E-AE0D-47D0-8B3A-D3AAA11EBBD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158330" y="1842170"/>
            <a:ext cx="2936115" cy="1655410"/>
          </a:xfrm>
          <a:prstGeom prst="rect">
            <a:avLst/>
          </a:prstGeom>
        </p:spPr>
      </p:pic>
      <p:pic>
        <p:nvPicPr>
          <p:cNvPr id="2" name="Recorded Sound">
            <a:hlinkClick r:id="" action="ppaction://media"/>
            <a:extLst>
              <a:ext uri="{FF2B5EF4-FFF2-40B4-BE49-F238E27FC236}">
                <a16:creationId xmlns:a16="http://schemas.microsoft.com/office/drawing/2014/main" id="{00B1008B-9CFC-4E3E-A016-2C2900CD9AE1}"/>
              </a:ext>
            </a:extLst>
          </p:cNvPr>
          <p:cNvPicPr>
            <a:picLocks noChangeAspect="1"/>
          </p:cNvPicPr>
          <p:nvPr>
            <a:audioFile r:link="rId1"/>
            <p:extLst>
              <p:ext uri="{DAA4B4D4-6D71-4841-9C94-3DE7FCFB9230}">
                <p14:media xmlns:p14="http://schemas.microsoft.com/office/powerpoint/2010/main" r:embed="rId2">
                  <p14:trim st="360" end="714.365"/>
                </p14:media>
              </p:ext>
            </p:extLst>
          </p:nvPr>
        </p:nvPicPr>
        <p:blipFill>
          <a:blip r:embed="rId11"/>
          <a:stretch>
            <a:fillRect/>
          </a:stretch>
        </p:blipFill>
        <p:spPr>
          <a:xfrm>
            <a:off x="11207262" y="6056830"/>
            <a:ext cx="609600" cy="609600"/>
          </a:xfrm>
          <a:prstGeom prst="rect">
            <a:avLst/>
          </a:prstGeom>
        </p:spPr>
      </p:pic>
    </p:spTree>
    <p:extLst>
      <p:ext uri="{BB962C8B-B14F-4D97-AF65-F5344CB8AC3E}">
        <p14:creationId xmlns:p14="http://schemas.microsoft.com/office/powerpoint/2010/main" val="1025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82523" y="181651"/>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entury Gothic" panose="020B0502020202020204" pitchFamily="34" charset="0"/>
                <a:cs typeface="Calibri" panose="020F0502020204030204" pitchFamily="34" charset="0"/>
              </a:rPr>
              <a:t>What will I study?</a:t>
            </a:r>
          </a:p>
        </p:txBody>
      </p:sp>
      <p:sp>
        <p:nvSpPr>
          <p:cNvPr id="12" name="TextBox 11">
            <a:extLst>
              <a:ext uri="{FF2B5EF4-FFF2-40B4-BE49-F238E27FC236}">
                <a16:creationId xmlns:a16="http://schemas.microsoft.com/office/drawing/2014/main" id="{B72CF6CF-9588-4EC1-A3CC-B732559089C5}"/>
              </a:ext>
            </a:extLst>
          </p:cNvPr>
          <p:cNvSpPr txBox="1"/>
          <p:nvPr/>
        </p:nvSpPr>
        <p:spPr>
          <a:xfrm>
            <a:off x="1260106" y="1334654"/>
            <a:ext cx="10556756" cy="3046988"/>
          </a:xfrm>
          <a:prstGeom prst="rect">
            <a:avLst/>
          </a:prstGeom>
          <a:noFill/>
        </p:spPr>
        <p:txBody>
          <a:bodyPr wrap="square">
            <a:spAutoFit/>
          </a:bodyPr>
          <a:lstStyle/>
          <a:p>
            <a:pPr marL="0" lvl="1"/>
            <a:r>
              <a:rPr lang="en-GB" sz="3200" b="1" dirty="0">
                <a:solidFill>
                  <a:srgbClr val="7A078E"/>
                </a:solidFill>
                <a:latin typeface="Century Gothic" panose="020B0502020202020204" pitchFamily="34" charset="0"/>
              </a:rPr>
              <a:t>R094 Visual Identity and Digital Graphics</a:t>
            </a:r>
          </a:p>
          <a:p>
            <a:pPr marL="0" lvl="1"/>
            <a:endParaRPr lang="en-GB" sz="3200" b="1" dirty="0">
              <a:solidFill>
                <a:srgbClr val="7A078E"/>
              </a:solidFill>
              <a:latin typeface="Century Gothic" panose="020B0502020202020204" pitchFamily="34" charset="0"/>
            </a:endParaRPr>
          </a:p>
          <a:p>
            <a:pPr marL="514350" lvl="1" indent="-514350">
              <a:buFont typeface="+mj-lt"/>
              <a:buAutoNum type="arabicPeriod"/>
            </a:pPr>
            <a:r>
              <a:rPr lang="en-GB" sz="3200" dirty="0">
                <a:solidFill>
                  <a:srgbClr val="7A078E"/>
                </a:solidFill>
                <a:latin typeface="Century Gothic" panose="020B0502020202020204" pitchFamily="34" charset="0"/>
              </a:rPr>
              <a:t>Develop Visual Identity</a:t>
            </a:r>
          </a:p>
          <a:p>
            <a:pPr marL="514350" lvl="1" indent="-514350">
              <a:buFont typeface="+mj-lt"/>
              <a:buAutoNum type="arabicPeriod"/>
            </a:pPr>
            <a:r>
              <a:rPr lang="en-GB" sz="3200" dirty="0">
                <a:solidFill>
                  <a:srgbClr val="7A078E"/>
                </a:solidFill>
                <a:latin typeface="Century Gothic" panose="020B0502020202020204" pitchFamily="34" charset="0"/>
              </a:rPr>
              <a:t>Plan Digital Graphics for Products</a:t>
            </a:r>
          </a:p>
          <a:p>
            <a:pPr marL="514350" lvl="1" indent="-514350">
              <a:buFont typeface="+mj-lt"/>
              <a:buAutoNum type="arabicPeriod"/>
            </a:pPr>
            <a:r>
              <a:rPr lang="en-GB" sz="3200" dirty="0">
                <a:solidFill>
                  <a:srgbClr val="7A078E"/>
                </a:solidFill>
                <a:latin typeface="Century Gothic" panose="020B0502020202020204" pitchFamily="34" charset="0"/>
              </a:rPr>
              <a:t>Create Visual Identity and Digital Graphics</a:t>
            </a:r>
          </a:p>
          <a:p>
            <a:pPr marL="514350" lvl="1" indent="-514350">
              <a:buFont typeface="+mj-lt"/>
              <a:buAutoNum type="arabicPeriod"/>
            </a:pPr>
            <a:endParaRPr lang="en-GB" sz="3200" dirty="0">
              <a:solidFill>
                <a:srgbClr val="7A078E"/>
              </a:solidFill>
              <a:latin typeface="Century Gothic" panose="020B0502020202020204" pitchFamily="34" charset="0"/>
            </a:endParaRPr>
          </a:p>
        </p:txBody>
      </p:sp>
      <p:pic>
        <p:nvPicPr>
          <p:cNvPr id="14" name="Picture 4" descr="https://cdn.vox-cdn.com/thumbor/vNGNxVAhztPIMvpecZETrPvBXfw=/30x0:990x640/1200x800/filters:focal(30x0:990x640)/cdn.vox-cdn.com/assets/2805141/photoshop.png">
            <a:extLst>
              <a:ext uri="{FF2B5EF4-FFF2-40B4-BE49-F238E27FC236}">
                <a16:creationId xmlns:a16="http://schemas.microsoft.com/office/drawing/2014/main" id="{3AEE05F9-0461-4F3F-86AD-EB1671E185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21" t="9358" r="22819" b="9146"/>
          <a:stretch/>
        </p:blipFill>
        <p:spPr bwMode="auto">
          <a:xfrm>
            <a:off x="5922077" y="4436479"/>
            <a:ext cx="1976103" cy="19860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07A0EFE-DF4F-497F-B763-98FEFFF38B61}"/>
              </a:ext>
            </a:extLst>
          </p:cNvPr>
          <p:cNvGrpSpPr/>
          <p:nvPr/>
        </p:nvGrpSpPr>
        <p:grpSpPr>
          <a:xfrm>
            <a:off x="8450623" y="4161019"/>
            <a:ext cx="3512820" cy="2550288"/>
            <a:chOff x="5858493" y="4072655"/>
            <a:chExt cx="3559827" cy="2554333"/>
          </a:xfrm>
        </p:grpSpPr>
        <p:pic>
          <p:nvPicPr>
            <p:cNvPr id="2" name="Picture 1">
              <a:extLst>
                <a:ext uri="{FF2B5EF4-FFF2-40B4-BE49-F238E27FC236}">
                  <a16:creationId xmlns:a16="http://schemas.microsoft.com/office/drawing/2014/main" id="{0A7B1E74-3CA0-4F8B-A135-61D7252E1522}"/>
                </a:ext>
              </a:extLst>
            </p:cNvPr>
            <p:cNvPicPr>
              <a:picLocks noChangeAspect="1"/>
            </p:cNvPicPr>
            <p:nvPr/>
          </p:nvPicPr>
          <p:blipFill>
            <a:blip r:embed="rId8"/>
            <a:stretch>
              <a:fillRect/>
            </a:stretch>
          </p:blipFill>
          <p:spPr>
            <a:xfrm>
              <a:off x="5858493" y="4072655"/>
              <a:ext cx="3528060" cy="2520043"/>
            </a:xfrm>
            <a:prstGeom prst="rect">
              <a:avLst/>
            </a:prstGeom>
          </p:spPr>
        </p:pic>
        <p:sp>
          <p:nvSpPr>
            <p:cNvPr id="5" name="Rectangle 4">
              <a:extLst>
                <a:ext uri="{FF2B5EF4-FFF2-40B4-BE49-F238E27FC236}">
                  <a16:creationId xmlns:a16="http://schemas.microsoft.com/office/drawing/2014/main" id="{4A0DCE55-114D-4B2D-9ADC-967697550C01}"/>
                </a:ext>
              </a:extLst>
            </p:cNvPr>
            <p:cNvSpPr/>
            <p:nvPr/>
          </p:nvSpPr>
          <p:spPr>
            <a:xfrm>
              <a:off x="5890260" y="5518965"/>
              <a:ext cx="3528060" cy="923330"/>
            </a:xfrm>
            <a:prstGeom prst="rect">
              <a:avLst/>
            </a:prstGeom>
            <a:noFill/>
          </p:spPr>
          <p:txBody>
            <a:bodyPr wrap="square" lIns="91440" tIns="45720" rIns="91440" bIns="45720">
              <a:spAutoFit/>
            </a:bodyPr>
            <a:lstStyle/>
            <a:p>
              <a:pPr algn="ctr"/>
              <a:r>
                <a:rPr lang="en-GB" sz="5400" b="1" cap="none" spc="50" dirty="0">
                  <a:ln w="0"/>
                  <a:solidFill>
                    <a:schemeClr val="bg1"/>
                  </a:solidFill>
                  <a:effectLst>
                    <a:innerShdw blurRad="63500" dist="50800" dir="13500000">
                      <a:srgbClr val="000000">
                        <a:alpha val="50000"/>
                      </a:srgbClr>
                    </a:innerShdw>
                  </a:effectLst>
                  <a:latin typeface="Arial Black" panose="020B0A04020102020204" pitchFamily="34" charset="0"/>
                </a:rPr>
                <a:t>City Life</a:t>
              </a:r>
              <a:endParaRPr lang="en-GB" sz="5400" b="1" cap="none" spc="50" dirty="0">
                <a:ln w="0"/>
                <a:solidFill>
                  <a:schemeClr val="bg1"/>
                </a:solidFill>
                <a:effectLst>
                  <a:innerShdw blurRad="63500" dist="50800" dir="13500000">
                    <a:srgbClr val="000000">
                      <a:alpha val="50000"/>
                    </a:srgbClr>
                  </a:innerShdw>
                </a:effectLst>
              </a:endParaRPr>
            </a:p>
          </p:txBody>
        </p:sp>
        <p:sp>
          <p:nvSpPr>
            <p:cNvPr id="6" name="TextBox 5">
              <a:extLst>
                <a:ext uri="{FF2B5EF4-FFF2-40B4-BE49-F238E27FC236}">
                  <a16:creationId xmlns:a16="http://schemas.microsoft.com/office/drawing/2014/main" id="{380EEC12-61FB-49F6-8F9C-771A8AE4C7B2}"/>
                </a:ext>
              </a:extLst>
            </p:cNvPr>
            <p:cNvSpPr txBox="1"/>
            <p:nvPr/>
          </p:nvSpPr>
          <p:spPr>
            <a:xfrm>
              <a:off x="6096000" y="6257656"/>
              <a:ext cx="3116580" cy="369332"/>
            </a:xfrm>
            <a:prstGeom prst="rect">
              <a:avLst/>
            </a:prstGeom>
            <a:noFill/>
          </p:spPr>
          <p:txBody>
            <a:bodyPr wrap="square" rtlCol="0">
              <a:spAutoFit/>
            </a:bodyPr>
            <a:lstStyle/>
            <a:p>
              <a:r>
                <a:rPr lang="en-GB" b="1" dirty="0"/>
                <a:t>Coming soon September 2022</a:t>
              </a:r>
            </a:p>
          </p:txBody>
        </p:sp>
      </p:grpSp>
      <p:pic>
        <p:nvPicPr>
          <p:cNvPr id="17" name="Picture 2" descr="Image result for photoshop creative cloud">
            <a:extLst>
              <a:ext uri="{FF2B5EF4-FFF2-40B4-BE49-F238E27FC236}">
                <a16:creationId xmlns:a16="http://schemas.microsoft.com/office/drawing/2014/main" id="{6B319A5B-4871-47AE-80DC-A0E0A6380C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1401" y="4200242"/>
            <a:ext cx="3948234" cy="2458507"/>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3AA39EFC-46AB-4781-A19E-8DB8C9126B77}"/>
              </a:ext>
            </a:extLst>
          </p:cNvPr>
          <p:cNvPicPr>
            <a:picLocks noChangeAspect="1"/>
          </p:cNvPicPr>
          <p:nvPr>
            <a:audioFile r:link="rId1"/>
            <p:extLst>
              <p:ext uri="{DAA4B4D4-6D71-4841-9C94-3DE7FCFB9230}">
                <p14:media xmlns:p14="http://schemas.microsoft.com/office/powerpoint/2010/main" r:embed="rId2">
                  <p14:trim st="2646" end="11593.6507"/>
                  <p14:fade in="1500"/>
                </p14:media>
              </p:ext>
            </p:extLst>
          </p:nvPr>
        </p:nvPicPr>
        <p:blipFill>
          <a:blip r:embed="rId10"/>
          <a:stretch>
            <a:fillRect/>
          </a:stretch>
        </p:blipFill>
        <p:spPr>
          <a:xfrm>
            <a:off x="11264879" y="3452191"/>
            <a:ext cx="609600" cy="609600"/>
          </a:xfrm>
          <a:prstGeom prst="rect">
            <a:avLst/>
          </a:prstGeom>
        </p:spPr>
      </p:pic>
    </p:spTree>
    <p:extLst>
      <p:ext uri="{BB962C8B-B14F-4D97-AF65-F5344CB8AC3E}">
        <p14:creationId xmlns:p14="http://schemas.microsoft.com/office/powerpoint/2010/main" val="37980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82523" y="181651"/>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entury Gothic" panose="020B0502020202020204" pitchFamily="34" charset="0"/>
                <a:cs typeface="Calibri" panose="020F0502020204030204" pitchFamily="34" charset="0"/>
              </a:rPr>
              <a:t>What will I study?</a:t>
            </a:r>
          </a:p>
        </p:txBody>
      </p:sp>
      <p:sp>
        <p:nvSpPr>
          <p:cNvPr id="12" name="TextBox 11">
            <a:extLst>
              <a:ext uri="{FF2B5EF4-FFF2-40B4-BE49-F238E27FC236}">
                <a16:creationId xmlns:a16="http://schemas.microsoft.com/office/drawing/2014/main" id="{B72CF6CF-9588-4EC1-A3CC-B732559089C5}"/>
              </a:ext>
            </a:extLst>
          </p:cNvPr>
          <p:cNvSpPr txBox="1"/>
          <p:nvPr/>
        </p:nvSpPr>
        <p:spPr>
          <a:xfrm>
            <a:off x="1260106" y="1334654"/>
            <a:ext cx="10556756" cy="3046988"/>
          </a:xfrm>
          <a:prstGeom prst="rect">
            <a:avLst/>
          </a:prstGeom>
          <a:noFill/>
        </p:spPr>
        <p:txBody>
          <a:bodyPr wrap="square">
            <a:spAutoFit/>
          </a:bodyPr>
          <a:lstStyle/>
          <a:p>
            <a:pPr marL="0" lvl="1"/>
            <a:r>
              <a:rPr lang="en-GB" sz="3200" b="1" dirty="0">
                <a:solidFill>
                  <a:srgbClr val="7A078E"/>
                </a:solidFill>
                <a:latin typeface="Century Gothic" panose="020B0502020202020204" pitchFamily="34" charset="0"/>
              </a:rPr>
              <a:t>R095 Characters and Comics</a:t>
            </a:r>
          </a:p>
          <a:p>
            <a:pPr marL="0" lvl="1"/>
            <a:endParaRPr lang="en-GB" sz="3200" b="1" dirty="0">
              <a:solidFill>
                <a:srgbClr val="7A078E"/>
              </a:solidFill>
              <a:latin typeface="Century Gothic" panose="020B0502020202020204" pitchFamily="34" charset="0"/>
            </a:endParaRPr>
          </a:p>
          <a:p>
            <a:pPr marL="514350" lvl="1" indent="-514350">
              <a:buFont typeface="+mj-lt"/>
              <a:buAutoNum type="arabicPeriod"/>
            </a:pPr>
            <a:r>
              <a:rPr lang="en-GB" sz="3200" dirty="0">
                <a:solidFill>
                  <a:srgbClr val="7A078E"/>
                </a:solidFill>
                <a:latin typeface="Century Gothic" panose="020B0502020202020204" pitchFamily="34" charset="0"/>
              </a:rPr>
              <a:t>Plan Characters and Comics</a:t>
            </a:r>
          </a:p>
          <a:p>
            <a:pPr marL="514350" lvl="1" indent="-514350">
              <a:buFont typeface="+mj-lt"/>
              <a:buAutoNum type="arabicPeriod"/>
            </a:pPr>
            <a:r>
              <a:rPr lang="en-GB" sz="3200" dirty="0">
                <a:solidFill>
                  <a:srgbClr val="7A078E"/>
                </a:solidFill>
                <a:latin typeface="Century Gothic" panose="020B0502020202020204" pitchFamily="34" charset="0"/>
              </a:rPr>
              <a:t>Modelling Design Ideas</a:t>
            </a:r>
          </a:p>
          <a:p>
            <a:pPr marL="514350" lvl="1" indent="-514350">
              <a:buFont typeface="+mj-lt"/>
              <a:buAutoNum type="arabicPeriod"/>
            </a:pPr>
            <a:r>
              <a:rPr lang="en-GB" sz="3200" dirty="0">
                <a:solidFill>
                  <a:srgbClr val="7A078E"/>
                </a:solidFill>
                <a:latin typeface="Century Gothic" panose="020B0502020202020204" pitchFamily="34" charset="0"/>
              </a:rPr>
              <a:t>Review Characters and Comics</a:t>
            </a:r>
          </a:p>
          <a:p>
            <a:pPr marL="514350" lvl="1" indent="-514350">
              <a:buFont typeface="+mj-lt"/>
              <a:buAutoNum type="arabicPeriod"/>
            </a:pPr>
            <a:endParaRPr lang="en-GB" sz="3200" dirty="0">
              <a:solidFill>
                <a:srgbClr val="7A078E"/>
              </a:solidFill>
              <a:latin typeface="Century Gothic" panose="020B0502020202020204" pitchFamily="34" charset="0"/>
            </a:endParaRPr>
          </a:p>
        </p:txBody>
      </p:sp>
      <p:pic>
        <p:nvPicPr>
          <p:cNvPr id="6" name="Picture 5">
            <a:extLst>
              <a:ext uri="{FF2B5EF4-FFF2-40B4-BE49-F238E27FC236}">
                <a16:creationId xmlns:a16="http://schemas.microsoft.com/office/drawing/2014/main" id="{688A32D6-01FE-4469-8003-2B622A80BD6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555760" y="4209866"/>
            <a:ext cx="1788605" cy="2463199"/>
          </a:xfrm>
          <a:prstGeom prst="rect">
            <a:avLst/>
          </a:prstGeom>
        </p:spPr>
      </p:pic>
      <p:pic>
        <p:nvPicPr>
          <p:cNvPr id="16" name="Picture 15">
            <a:extLst>
              <a:ext uri="{FF2B5EF4-FFF2-40B4-BE49-F238E27FC236}">
                <a16:creationId xmlns:a16="http://schemas.microsoft.com/office/drawing/2014/main" id="{8541A6AA-A4F2-4478-BFE4-6755532B75D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933838" y="4200938"/>
            <a:ext cx="1898056" cy="2503981"/>
          </a:xfrm>
          <a:prstGeom prst="rect">
            <a:avLst/>
          </a:prstGeom>
        </p:spPr>
      </p:pic>
      <p:pic>
        <p:nvPicPr>
          <p:cNvPr id="22" name="Picture 21" descr="A picture containing text, colorful&#10;&#10;Description automatically generated">
            <a:extLst>
              <a:ext uri="{FF2B5EF4-FFF2-40B4-BE49-F238E27FC236}">
                <a16:creationId xmlns:a16="http://schemas.microsoft.com/office/drawing/2014/main" id="{5FFF3F61-3F0C-4DF3-921A-8E80269428C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571996" y="4219806"/>
            <a:ext cx="1788605" cy="2485113"/>
          </a:xfrm>
          <a:prstGeom prst="rect">
            <a:avLst/>
          </a:prstGeom>
        </p:spPr>
      </p:pic>
      <p:pic>
        <p:nvPicPr>
          <p:cNvPr id="1026" name="Picture 2" descr="&#10;[b]WATCH.PPGZ.[/b]&#10;&#10;[b]WATCH IT.[/b]&#10;&#10;I loves it.">
            <a:extLst>
              <a:ext uri="{FF2B5EF4-FFF2-40B4-BE49-F238E27FC236}">
                <a16:creationId xmlns:a16="http://schemas.microsoft.com/office/drawing/2014/main" id="{003F82C2-CADE-4226-9785-E04716467C7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6840" y="4185828"/>
            <a:ext cx="3299809" cy="247167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F9C67058-5D3D-4BCF-8514-7820B6ED68C8}"/>
              </a:ext>
            </a:extLst>
          </p:cNvPr>
          <p:cNvPicPr>
            <a:picLocks noChangeAspect="1"/>
          </p:cNvPicPr>
          <p:nvPr>
            <a:audioFile r:link="rId1"/>
            <p:extLst>
              <p:ext uri="{DAA4B4D4-6D71-4841-9C94-3DE7FCFB9230}">
                <p14:media xmlns:p14="http://schemas.microsoft.com/office/powerpoint/2010/main" r:embed="rId2">
                  <p14:trim st="3231" end="336.1179"/>
                  <p14:fade in="1500"/>
                </p14:media>
              </p:ext>
            </p:extLst>
          </p:nvPr>
        </p:nvPicPr>
        <p:blipFill>
          <a:blip r:embed="rId14"/>
          <a:stretch>
            <a:fillRect/>
          </a:stretch>
        </p:blipFill>
        <p:spPr>
          <a:xfrm>
            <a:off x="11353843" y="3429000"/>
            <a:ext cx="609600" cy="609600"/>
          </a:xfrm>
          <a:prstGeom prst="rect">
            <a:avLst/>
          </a:prstGeom>
        </p:spPr>
      </p:pic>
    </p:spTree>
    <p:extLst>
      <p:ext uri="{BB962C8B-B14F-4D97-AF65-F5344CB8AC3E}">
        <p14:creationId xmlns:p14="http://schemas.microsoft.com/office/powerpoint/2010/main" val="160923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93711" y="197086"/>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alibri" panose="020F0502020204030204" pitchFamily="34" charset="0"/>
                <a:cs typeface="Calibri" panose="020F0502020204030204" pitchFamily="34" charset="0"/>
              </a:rPr>
              <a:t>How will I be assessed?</a:t>
            </a:r>
          </a:p>
        </p:txBody>
      </p:sp>
      <p:sp>
        <p:nvSpPr>
          <p:cNvPr id="2" name="Rectangle 1">
            <a:extLst>
              <a:ext uri="{FF2B5EF4-FFF2-40B4-BE49-F238E27FC236}">
                <a16:creationId xmlns:a16="http://schemas.microsoft.com/office/drawing/2014/main" id="{118F5746-22E8-47C6-89A0-A422ECB22BF2}"/>
              </a:ext>
            </a:extLst>
          </p:cNvPr>
          <p:cNvSpPr/>
          <p:nvPr/>
        </p:nvSpPr>
        <p:spPr>
          <a:xfrm>
            <a:off x="1184901" y="1127852"/>
            <a:ext cx="10778541" cy="6740307"/>
          </a:xfrm>
          <a:prstGeom prst="rect">
            <a:avLst/>
          </a:prstGeom>
        </p:spPr>
        <p:txBody>
          <a:bodyPr wrap="square">
            <a:spAutoFit/>
          </a:bodyPr>
          <a:lstStyle/>
          <a:p>
            <a:pPr marL="0" lvl="1"/>
            <a:r>
              <a:rPr lang="en-GB" sz="2800" b="1" dirty="0">
                <a:solidFill>
                  <a:srgbClr val="7A078E"/>
                </a:solidFill>
                <a:latin typeface="Century Gothic" panose="020B0502020202020204" pitchFamily="34" charset="0"/>
              </a:rPr>
              <a:t>R093 Creative iMedia in the Media Industry</a:t>
            </a:r>
          </a:p>
          <a:p>
            <a:pPr lvl="1" indent="-457200">
              <a:buFont typeface="Arial" panose="020B0604020202020204" pitchFamily="34" charset="0"/>
              <a:buChar char="•"/>
            </a:pPr>
            <a:r>
              <a:rPr lang="en-GB" sz="2800" dirty="0">
                <a:solidFill>
                  <a:srgbClr val="7A078E"/>
                </a:solidFill>
                <a:latin typeface="Century Gothic" panose="020B0502020202020204" pitchFamily="34" charset="0"/>
              </a:rPr>
              <a:t>External Exam</a:t>
            </a:r>
          </a:p>
          <a:p>
            <a:pPr lvl="1" indent="-457200">
              <a:buFont typeface="Arial" panose="020B0604020202020204" pitchFamily="34" charset="0"/>
              <a:buChar char="•"/>
            </a:pPr>
            <a:r>
              <a:rPr lang="en-GB" sz="2800" dirty="0">
                <a:solidFill>
                  <a:srgbClr val="7A078E"/>
                </a:solidFill>
                <a:latin typeface="Century Gothic" panose="020B0502020202020204" pitchFamily="34" charset="0"/>
              </a:rPr>
              <a:t>1 hour 30 mins</a:t>
            </a:r>
          </a:p>
          <a:p>
            <a:pPr lvl="1" indent="-457200">
              <a:buFont typeface="Arial" panose="020B0604020202020204" pitchFamily="34" charset="0"/>
              <a:buChar char="•"/>
            </a:pPr>
            <a:r>
              <a:rPr lang="en-GB" sz="2800" dirty="0">
                <a:solidFill>
                  <a:srgbClr val="7A078E"/>
                </a:solidFill>
                <a:latin typeface="Century Gothic" panose="020B0502020202020204" pitchFamily="34" charset="0"/>
              </a:rPr>
              <a:t>40% of your final mark</a:t>
            </a:r>
          </a:p>
          <a:p>
            <a:pPr marL="0" lvl="1"/>
            <a:endParaRPr lang="en-GB" sz="2800" dirty="0">
              <a:solidFill>
                <a:srgbClr val="7A078E"/>
              </a:solidFill>
              <a:latin typeface="Century Gothic" panose="020B0502020202020204" pitchFamily="34" charset="0"/>
            </a:endParaRPr>
          </a:p>
          <a:p>
            <a:pPr marL="0" lvl="1"/>
            <a:r>
              <a:rPr lang="en-GB" sz="2800" b="1" dirty="0">
                <a:solidFill>
                  <a:srgbClr val="7A078E"/>
                </a:solidFill>
                <a:latin typeface="Century Gothic" panose="020B0502020202020204" pitchFamily="34" charset="0"/>
              </a:rPr>
              <a:t>R094 Visual Identity and Digital Graphics</a:t>
            </a:r>
          </a:p>
          <a:p>
            <a:pPr lvl="1" indent="-457200">
              <a:buFont typeface="Arial" panose="020B0604020202020204" pitchFamily="34" charset="0"/>
              <a:buChar char="•"/>
            </a:pPr>
            <a:r>
              <a:rPr lang="en-GB" sz="2800" dirty="0">
                <a:solidFill>
                  <a:srgbClr val="7A078E"/>
                </a:solidFill>
                <a:latin typeface="Century Gothic" panose="020B0502020202020204" pitchFamily="34" charset="0"/>
              </a:rPr>
              <a:t>Non examined assessment – NEA</a:t>
            </a:r>
          </a:p>
          <a:p>
            <a:pPr lvl="1" indent="-457200">
              <a:buFont typeface="Arial" panose="020B0604020202020204" pitchFamily="34" charset="0"/>
              <a:buChar char="•"/>
            </a:pPr>
            <a:r>
              <a:rPr lang="en-GB" sz="2800" dirty="0">
                <a:solidFill>
                  <a:srgbClr val="7A078E"/>
                </a:solidFill>
                <a:latin typeface="Century Gothic" panose="020B0502020202020204" pitchFamily="34" charset="0"/>
              </a:rPr>
              <a:t>25% of your final mark</a:t>
            </a:r>
          </a:p>
          <a:p>
            <a:pPr marL="0" lvl="1"/>
            <a:endParaRPr lang="en-GB" sz="2800" dirty="0">
              <a:solidFill>
                <a:srgbClr val="7A078E"/>
              </a:solidFill>
              <a:latin typeface="Century Gothic" panose="020B0502020202020204" pitchFamily="34" charset="0"/>
            </a:endParaRPr>
          </a:p>
          <a:p>
            <a:pPr marL="0" lvl="1"/>
            <a:r>
              <a:rPr lang="en-GB" sz="2800" b="1" dirty="0">
                <a:solidFill>
                  <a:srgbClr val="7A078E"/>
                </a:solidFill>
                <a:latin typeface="Century Gothic" panose="020B0502020202020204" pitchFamily="34" charset="0"/>
              </a:rPr>
              <a:t>R095 Characters and Comics</a:t>
            </a:r>
          </a:p>
          <a:p>
            <a:pPr lvl="1" indent="-457200">
              <a:buFont typeface="Arial" panose="020B0604020202020204" pitchFamily="34" charset="0"/>
              <a:buChar char="•"/>
            </a:pPr>
            <a:r>
              <a:rPr lang="en-GB" sz="2800" dirty="0">
                <a:solidFill>
                  <a:srgbClr val="7A078E"/>
                </a:solidFill>
                <a:latin typeface="Century Gothic" panose="020B0502020202020204" pitchFamily="34" charset="0"/>
              </a:rPr>
              <a:t>Non examined assessment – NEA</a:t>
            </a:r>
          </a:p>
          <a:p>
            <a:pPr lvl="1" indent="-457200">
              <a:buFont typeface="Arial" panose="020B0604020202020204" pitchFamily="34" charset="0"/>
              <a:buChar char="•"/>
            </a:pPr>
            <a:r>
              <a:rPr lang="en-GB" sz="2800" dirty="0">
                <a:solidFill>
                  <a:srgbClr val="7A078E"/>
                </a:solidFill>
                <a:latin typeface="Century Gothic" panose="020B0502020202020204" pitchFamily="34" charset="0"/>
              </a:rPr>
              <a:t>35% of your final mark</a:t>
            </a:r>
          </a:p>
          <a:p>
            <a:pPr marL="0" lvl="1"/>
            <a:endParaRPr lang="en-GB" sz="3200" b="1" dirty="0">
              <a:solidFill>
                <a:srgbClr val="7A078E"/>
              </a:solidFill>
              <a:latin typeface="Century Gothic" panose="020B0502020202020204" pitchFamily="34" charset="0"/>
            </a:endParaRPr>
          </a:p>
          <a:p>
            <a:pPr marL="0" lvl="1"/>
            <a:endParaRPr lang="en-GB" sz="3200" dirty="0">
              <a:solidFill>
                <a:srgbClr val="7A078E"/>
              </a:solidFill>
              <a:latin typeface="Century Gothic" panose="020B0502020202020204" pitchFamily="34" charset="0"/>
            </a:endParaRPr>
          </a:p>
          <a:p>
            <a:pPr lvl="1" indent="-457200">
              <a:buFont typeface="Arial" panose="020B0604020202020204" pitchFamily="34" charset="0"/>
              <a:buChar char="•"/>
            </a:pPr>
            <a:endParaRPr lang="en-GB" sz="3200" dirty="0">
              <a:solidFill>
                <a:srgbClr val="7A078E"/>
              </a:solidFill>
              <a:latin typeface="Century Gothic" panose="020B0502020202020204" pitchFamily="34" charset="0"/>
            </a:endParaRPr>
          </a:p>
        </p:txBody>
      </p:sp>
      <p:pic>
        <p:nvPicPr>
          <p:cNvPr id="12" name="Picture 11" descr="A picture containing chair, table, floor, green&#10;&#10;Description automatically generated">
            <a:extLst>
              <a:ext uri="{FF2B5EF4-FFF2-40B4-BE49-F238E27FC236}">
                <a16:creationId xmlns:a16="http://schemas.microsoft.com/office/drawing/2014/main" id="{60FFA03D-3B7C-4367-97EB-32867783EBD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57877" y="1474113"/>
            <a:ext cx="2839935" cy="1402437"/>
          </a:xfrm>
          <a:prstGeom prst="rect">
            <a:avLst/>
          </a:prstGeom>
        </p:spPr>
      </p:pic>
      <p:pic>
        <p:nvPicPr>
          <p:cNvPr id="4" name="Picture 3" descr="A picture containing text, electronics, computer, monitor&#10;&#10;Description automatically generated">
            <a:extLst>
              <a:ext uri="{FF2B5EF4-FFF2-40B4-BE49-F238E27FC236}">
                <a16:creationId xmlns:a16="http://schemas.microsoft.com/office/drawing/2014/main" id="{DC482D89-BF0C-4B50-ABCA-7F4E6D74DA6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57876" y="3345763"/>
            <a:ext cx="2839936" cy="1766065"/>
          </a:xfrm>
          <a:prstGeom prst="rect">
            <a:avLst/>
          </a:prstGeom>
        </p:spPr>
      </p:pic>
      <p:pic>
        <p:nvPicPr>
          <p:cNvPr id="7" name="Picture 6" descr="Icon&#10;&#10;Description automatically generated">
            <a:extLst>
              <a:ext uri="{FF2B5EF4-FFF2-40B4-BE49-F238E27FC236}">
                <a16:creationId xmlns:a16="http://schemas.microsoft.com/office/drawing/2014/main" id="{57B4624E-15E0-47DA-A815-A7D1D875C52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053022" y="4789803"/>
            <a:ext cx="2649643" cy="2381654"/>
          </a:xfrm>
          <a:prstGeom prst="rect">
            <a:avLst/>
          </a:prstGeom>
        </p:spPr>
      </p:pic>
      <p:sp>
        <p:nvSpPr>
          <p:cNvPr id="14" name="TextBox 13">
            <a:extLst>
              <a:ext uri="{FF2B5EF4-FFF2-40B4-BE49-F238E27FC236}">
                <a16:creationId xmlns:a16="http://schemas.microsoft.com/office/drawing/2014/main" id="{D4E75434-9349-4907-8718-2C83644EAB11}"/>
              </a:ext>
            </a:extLst>
          </p:cNvPr>
          <p:cNvSpPr txBox="1"/>
          <p:nvPr/>
        </p:nvSpPr>
        <p:spPr>
          <a:xfrm>
            <a:off x="10309455" y="7384314"/>
            <a:ext cx="1488357" cy="507831"/>
          </a:xfrm>
          <a:prstGeom prst="rect">
            <a:avLst/>
          </a:prstGeom>
          <a:noFill/>
        </p:spPr>
        <p:txBody>
          <a:bodyPr wrap="square" rtlCol="0">
            <a:spAutoFit/>
          </a:bodyPr>
          <a:lstStyle/>
          <a:p>
            <a:r>
              <a:rPr lang="en-GB" sz="900">
                <a:hlinkClick r:id="rId12" tooltip="https://commons.wikimedia.org/wiki/File:OneDrive_Folder_Icon.svg"/>
              </a:rPr>
              <a:t>This Photo</a:t>
            </a:r>
            <a:r>
              <a:rPr lang="en-GB" sz="900"/>
              <a:t> by Unknown Author is licensed under </a:t>
            </a:r>
            <a:r>
              <a:rPr lang="en-GB" sz="900">
                <a:hlinkClick r:id="rId13" tooltip="https://creativecommons.org/licenses/by-sa/3.0/"/>
              </a:rPr>
              <a:t>CC BY-SA</a:t>
            </a:r>
            <a:endParaRPr lang="en-GB" sz="900"/>
          </a:p>
        </p:txBody>
      </p:sp>
      <p:pic>
        <p:nvPicPr>
          <p:cNvPr id="3" name="Recorded Sound">
            <a:hlinkClick r:id="" action="ppaction://media"/>
            <a:extLst>
              <a:ext uri="{FF2B5EF4-FFF2-40B4-BE49-F238E27FC236}">
                <a16:creationId xmlns:a16="http://schemas.microsoft.com/office/drawing/2014/main" id="{517D02E3-C67D-42D7-BB78-00BCC4A084FA}"/>
              </a:ext>
            </a:extLst>
          </p:cNvPr>
          <p:cNvPicPr>
            <a:picLocks noChangeAspect="1"/>
          </p:cNvPicPr>
          <p:nvPr>
            <a:audioFile r:link="rId1"/>
            <p:extLst>
              <p:ext uri="{DAA4B4D4-6D71-4841-9C94-3DE7FCFB9230}">
                <p14:media xmlns:p14="http://schemas.microsoft.com/office/powerpoint/2010/main" r:embed="rId2">
                  <p14:trim st="1946" end="48307.8979"/>
                </p14:media>
              </p:ext>
            </p:extLst>
          </p:nvPr>
        </p:nvPicPr>
        <p:blipFill>
          <a:blip r:embed="rId14"/>
          <a:stretch>
            <a:fillRect/>
          </a:stretch>
        </p:blipFill>
        <p:spPr>
          <a:xfrm>
            <a:off x="8170562" y="6063465"/>
            <a:ext cx="609600" cy="609600"/>
          </a:xfrm>
          <a:prstGeom prst="rect">
            <a:avLst/>
          </a:prstGeom>
        </p:spPr>
      </p:pic>
    </p:spTree>
    <p:extLst>
      <p:ext uri="{BB962C8B-B14F-4D97-AF65-F5344CB8AC3E}">
        <p14:creationId xmlns:p14="http://schemas.microsoft.com/office/powerpoint/2010/main" val="327855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itle 1">
            <a:extLst>
              <a:ext uri="{FF2B5EF4-FFF2-40B4-BE49-F238E27FC236}">
                <a16:creationId xmlns:a16="http://schemas.microsoft.com/office/drawing/2014/main" id="{AFDE4B92-BABC-4314-B9CF-2674E58C967A}"/>
              </a:ext>
            </a:extLst>
          </p:cNvPr>
          <p:cNvSpPr txBox="1">
            <a:spLocks/>
          </p:cNvSpPr>
          <p:nvPr/>
        </p:nvSpPr>
        <p:spPr bwMode="auto">
          <a:xfrm>
            <a:off x="991116" y="164395"/>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entury Gothic" panose="020B0502020202020204" pitchFamily="34" charset="0"/>
                <a:cs typeface="Calibri" panose="020F0502020204030204" pitchFamily="34" charset="0"/>
              </a:rPr>
              <a:t>Why should I pick Creative </a:t>
            </a:r>
            <a:r>
              <a:rPr lang="en-GB" dirty="0" err="1">
                <a:solidFill>
                  <a:srgbClr val="610073"/>
                </a:solidFill>
                <a:latin typeface="Century Gothic" panose="020B0502020202020204" pitchFamily="34" charset="0"/>
                <a:cs typeface="Calibri" panose="020F0502020204030204" pitchFamily="34" charset="0"/>
              </a:rPr>
              <a:t>iMedia</a:t>
            </a:r>
            <a:r>
              <a:rPr lang="en-GB" dirty="0">
                <a:solidFill>
                  <a:srgbClr val="610073"/>
                </a:solidFill>
                <a:latin typeface="Century Gothic" panose="020B0502020202020204" pitchFamily="34" charset="0"/>
                <a:cs typeface="Calibri" panose="020F0502020204030204" pitchFamily="34" charset="0"/>
              </a:rPr>
              <a:t>?</a:t>
            </a:r>
          </a:p>
        </p:txBody>
      </p:sp>
      <p:pic>
        <p:nvPicPr>
          <p:cNvPr id="2050" name="Picture 2" descr="DCMS sector statistics">
            <a:extLst>
              <a:ext uri="{FF2B5EF4-FFF2-40B4-BE49-F238E27FC236}">
                <a16:creationId xmlns:a16="http://schemas.microsoft.com/office/drawing/2014/main" id="{B4515FFF-390B-4DFF-82F6-E368A908A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650" y="1298463"/>
            <a:ext cx="78867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57590FFD-0067-4C53-8FEF-C98822348E41}"/>
              </a:ext>
            </a:extLst>
          </p:cNvPr>
          <p:cNvPicPr>
            <a:picLocks noChangeAspect="1"/>
          </p:cNvPicPr>
          <p:nvPr>
            <a:audioFile r:link="rId1"/>
            <p:extLst>
              <p:ext uri="{DAA4B4D4-6D71-4841-9C94-3DE7FCFB9230}">
                <p14:media xmlns:p14="http://schemas.microsoft.com/office/powerpoint/2010/main" r:embed="rId2">
                  <p14:trim st="2592" end="62155.9342"/>
                  <p14:fade in="1000"/>
                </p14:media>
              </p:ext>
            </p:extLst>
          </p:nvPr>
        </p:nvPicPr>
        <p:blipFill>
          <a:blip r:embed="rId8"/>
          <a:stretch>
            <a:fillRect/>
          </a:stretch>
        </p:blipFill>
        <p:spPr>
          <a:xfrm>
            <a:off x="11353843" y="6084005"/>
            <a:ext cx="609600" cy="609600"/>
          </a:xfrm>
          <a:prstGeom prst="rect">
            <a:avLst/>
          </a:prstGeom>
        </p:spPr>
      </p:pic>
    </p:spTree>
    <p:extLst>
      <p:ext uri="{BB962C8B-B14F-4D97-AF65-F5344CB8AC3E}">
        <p14:creationId xmlns:p14="http://schemas.microsoft.com/office/powerpoint/2010/main" val="59695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928471" y="276722"/>
            <a:ext cx="11319336" cy="512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alibri" panose="020F0502020204030204" pitchFamily="34" charset="0"/>
                <a:cs typeface="Calibri" panose="020F0502020204030204" pitchFamily="34" charset="0"/>
              </a:rPr>
              <a:t>What can Creative iMedia lead to in the future?</a:t>
            </a:r>
          </a:p>
        </p:txBody>
      </p:sp>
      <p:sp>
        <p:nvSpPr>
          <p:cNvPr id="12" name="Rectangle 11">
            <a:extLst>
              <a:ext uri="{FF2B5EF4-FFF2-40B4-BE49-F238E27FC236}">
                <a16:creationId xmlns:a16="http://schemas.microsoft.com/office/drawing/2014/main" id="{4F80A788-FC85-4426-BB9E-84272BB4FB0E}"/>
              </a:ext>
            </a:extLst>
          </p:cNvPr>
          <p:cNvSpPr/>
          <p:nvPr/>
        </p:nvSpPr>
        <p:spPr>
          <a:xfrm>
            <a:off x="1184901" y="1127852"/>
            <a:ext cx="10778541" cy="5878532"/>
          </a:xfrm>
          <a:prstGeom prst="rect">
            <a:avLst/>
          </a:prstGeom>
        </p:spPr>
        <p:txBody>
          <a:bodyPr wrap="square">
            <a:spAutoFit/>
          </a:bodyPr>
          <a:lstStyle/>
          <a:p>
            <a:r>
              <a:rPr lang="en-GB" sz="2800" b="1" dirty="0">
                <a:solidFill>
                  <a:srgbClr val="7A078E"/>
                </a:solidFill>
                <a:latin typeface="Century Gothic" panose="020B0502020202020204" pitchFamily="34" charset="0"/>
              </a:rPr>
              <a:t>Go on to work in the IT and media sector:</a:t>
            </a:r>
          </a:p>
          <a:p>
            <a:endParaRPr lang="en-GB" sz="2800" dirty="0">
              <a:solidFill>
                <a:srgbClr val="7A078E"/>
              </a:solidFill>
              <a:latin typeface="Century Gothic" panose="020B0502020202020204" pitchFamily="34" charset="0"/>
            </a:endParaRPr>
          </a:p>
          <a:p>
            <a:pPr marL="457200" indent="-457200">
              <a:buFont typeface="Arial" panose="020B0604020202020204" pitchFamily="34" charset="0"/>
              <a:buChar char="•"/>
            </a:pPr>
            <a:r>
              <a:rPr lang="en-GB" sz="2800" dirty="0">
                <a:solidFill>
                  <a:srgbClr val="7A078E"/>
                </a:solidFill>
                <a:latin typeface="Century Gothic" panose="020B0502020202020204" pitchFamily="34" charset="0"/>
              </a:rPr>
              <a:t>Graphic Designer</a:t>
            </a:r>
          </a:p>
          <a:p>
            <a:pPr marL="457200" indent="-457200">
              <a:buFont typeface="Arial" panose="020B0604020202020204" pitchFamily="34" charset="0"/>
              <a:buChar char="•"/>
            </a:pPr>
            <a:r>
              <a:rPr lang="en-GB" sz="2800" dirty="0">
                <a:solidFill>
                  <a:srgbClr val="7A078E"/>
                </a:solidFill>
                <a:latin typeface="Century Gothic" panose="020B0502020202020204" pitchFamily="34" charset="0"/>
              </a:rPr>
              <a:t>Web Designer/ Developer</a:t>
            </a:r>
          </a:p>
          <a:p>
            <a:pPr marL="457200" indent="-457200">
              <a:buFont typeface="Arial" panose="020B0604020202020204" pitchFamily="34" charset="0"/>
              <a:buChar char="•"/>
            </a:pPr>
            <a:r>
              <a:rPr lang="en-GB" sz="2800" dirty="0">
                <a:solidFill>
                  <a:srgbClr val="7A078E"/>
                </a:solidFill>
                <a:latin typeface="Century Gothic" panose="020B0502020202020204" pitchFamily="34" charset="0"/>
              </a:rPr>
              <a:t>Games Designer/ Developer</a:t>
            </a:r>
          </a:p>
          <a:p>
            <a:pPr marL="457200" indent="-457200">
              <a:buFont typeface="Arial" panose="020B0604020202020204" pitchFamily="34" charset="0"/>
              <a:buChar char="•"/>
            </a:pPr>
            <a:r>
              <a:rPr lang="en-GB" sz="2800" dirty="0">
                <a:solidFill>
                  <a:srgbClr val="7A078E"/>
                </a:solidFill>
                <a:latin typeface="Century Gothic" panose="020B0502020202020204" pitchFamily="34" charset="0"/>
              </a:rPr>
              <a:t>TV Production Manager</a:t>
            </a:r>
          </a:p>
          <a:p>
            <a:pPr marL="457200" indent="-457200">
              <a:buFont typeface="Arial" panose="020B0604020202020204" pitchFamily="34" charset="0"/>
              <a:buChar char="•"/>
            </a:pPr>
            <a:r>
              <a:rPr lang="en-GB" sz="2800" dirty="0">
                <a:solidFill>
                  <a:srgbClr val="7A078E"/>
                </a:solidFill>
                <a:latin typeface="Century Gothic" panose="020B0502020202020204" pitchFamily="34" charset="0"/>
              </a:rPr>
              <a:t>Script Writer</a:t>
            </a:r>
          </a:p>
          <a:p>
            <a:pPr marL="457200" indent="-457200">
              <a:buFont typeface="Arial" panose="020B0604020202020204" pitchFamily="34" charset="0"/>
              <a:buChar char="•"/>
            </a:pPr>
            <a:r>
              <a:rPr lang="en-GB" sz="2800" dirty="0">
                <a:solidFill>
                  <a:srgbClr val="7A078E"/>
                </a:solidFill>
                <a:latin typeface="Century Gothic" panose="020B0502020202020204" pitchFamily="34" charset="0"/>
              </a:rPr>
              <a:t>Photographer</a:t>
            </a:r>
          </a:p>
          <a:p>
            <a:pPr marL="457200" indent="-457200">
              <a:buFont typeface="Arial" panose="020B0604020202020204" pitchFamily="34" charset="0"/>
              <a:buChar char="•"/>
            </a:pPr>
            <a:r>
              <a:rPr lang="en-GB" sz="2800" dirty="0">
                <a:solidFill>
                  <a:srgbClr val="7A078E"/>
                </a:solidFill>
                <a:latin typeface="Century Gothic" panose="020B0502020202020204" pitchFamily="34" charset="0"/>
              </a:rPr>
              <a:t>Project manager</a:t>
            </a:r>
          </a:p>
          <a:p>
            <a:pPr marL="457200" indent="-457200">
              <a:buFont typeface="Arial" panose="020B0604020202020204" pitchFamily="34" charset="0"/>
              <a:buChar char="•"/>
            </a:pPr>
            <a:r>
              <a:rPr lang="en-GB" sz="2800" b="1" dirty="0">
                <a:solidFill>
                  <a:srgbClr val="7A078E"/>
                </a:solidFill>
                <a:latin typeface="Century Gothic" panose="020B0502020202020204" pitchFamily="34" charset="0"/>
              </a:rPr>
              <a:t>Plus many other jobs</a:t>
            </a:r>
          </a:p>
          <a:p>
            <a:pPr marL="0" lvl="1"/>
            <a:endParaRPr lang="en-GB" sz="3200" b="1" dirty="0">
              <a:solidFill>
                <a:srgbClr val="7A078E"/>
              </a:solidFill>
              <a:latin typeface="Century Gothic" panose="020B0502020202020204" pitchFamily="34" charset="0"/>
            </a:endParaRPr>
          </a:p>
          <a:p>
            <a:pPr marL="0" lvl="1"/>
            <a:endParaRPr lang="en-GB" sz="3200" dirty="0">
              <a:solidFill>
                <a:srgbClr val="7A078E"/>
              </a:solidFill>
              <a:latin typeface="Century Gothic" panose="020B0502020202020204" pitchFamily="34" charset="0"/>
            </a:endParaRPr>
          </a:p>
          <a:p>
            <a:pPr lvl="1" indent="-457200">
              <a:buFont typeface="Arial" panose="020B0604020202020204" pitchFamily="34" charset="0"/>
              <a:buChar char="•"/>
            </a:pPr>
            <a:endParaRPr lang="en-GB" sz="3200" dirty="0">
              <a:solidFill>
                <a:srgbClr val="7A078E"/>
              </a:solidFill>
              <a:latin typeface="Century Gothic" panose="020B0502020202020204" pitchFamily="34" charset="0"/>
            </a:endParaRPr>
          </a:p>
        </p:txBody>
      </p:sp>
      <p:pic>
        <p:nvPicPr>
          <p:cNvPr id="14" name="Picture 13">
            <a:extLst>
              <a:ext uri="{FF2B5EF4-FFF2-40B4-BE49-F238E27FC236}">
                <a16:creationId xmlns:a16="http://schemas.microsoft.com/office/drawing/2014/main" id="{BCE92B3C-7D97-4E5E-A9C2-C7C7DEE724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1428" y="1263127"/>
            <a:ext cx="1675336" cy="1675336"/>
          </a:xfrm>
          <a:prstGeom prst="rect">
            <a:avLst/>
          </a:prstGeom>
        </p:spPr>
      </p:pic>
      <p:pic>
        <p:nvPicPr>
          <p:cNvPr id="16" name="Picture 15">
            <a:extLst>
              <a:ext uri="{FF2B5EF4-FFF2-40B4-BE49-F238E27FC236}">
                <a16:creationId xmlns:a16="http://schemas.microsoft.com/office/drawing/2014/main" id="{2A2AC2E2-18A8-496F-A573-1BB22AC2F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21636">
            <a:off x="7863058" y="3077664"/>
            <a:ext cx="2053289" cy="1683401"/>
          </a:xfrm>
          <a:prstGeom prst="rect">
            <a:avLst/>
          </a:prstGeom>
        </p:spPr>
      </p:pic>
      <p:pic>
        <p:nvPicPr>
          <p:cNvPr id="17" name="Picture 16">
            <a:extLst>
              <a:ext uri="{FF2B5EF4-FFF2-40B4-BE49-F238E27FC236}">
                <a16:creationId xmlns:a16="http://schemas.microsoft.com/office/drawing/2014/main" id="{1EDDE617-3176-4F62-AF28-B033BB89B2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3151" y="4984633"/>
            <a:ext cx="1547896" cy="1491029"/>
          </a:xfrm>
          <a:prstGeom prst="rect">
            <a:avLst/>
          </a:prstGeom>
        </p:spPr>
      </p:pic>
      <p:pic>
        <p:nvPicPr>
          <p:cNvPr id="2" name="Recorded Sound">
            <a:hlinkClick r:id="" action="ppaction://media"/>
            <a:extLst>
              <a:ext uri="{FF2B5EF4-FFF2-40B4-BE49-F238E27FC236}">
                <a16:creationId xmlns:a16="http://schemas.microsoft.com/office/drawing/2014/main" id="{42653B80-AD16-44A7-AC70-5A677A419B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07164" y="3933763"/>
            <a:ext cx="609600" cy="609600"/>
          </a:xfrm>
          <a:prstGeom prst="rect">
            <a:avLst/>
          </a:prstGeom>
        </p:spPr>
      </p:pic>
    </p:spTree>
    <p:extLst>
      <p:ext uri="{BB962C8B-B14F-4D97-AF65-F5344CB8AC3E}">
        <p14:creationId xmlns:p14="http://schemas.microsoft.com/office/powerpoint/2010/main" val="216574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11125" y="194963"/>
            <a:ext cx="11180875" cy="706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alibri" panose="020F0502020204030204" pitchFamily="34" charset="0"/>
                <a:cs typeface="Calibri" panose="020F0502020204030204" pitchFamily="34" charset="0"/>
              </a:rPr>
              <a:t>Where can I find any further information?</a:t>
            </a:r>
          </a:p>
        </p:txBody>
      </p:sp>
      <p:sp>
        <p:nvSpPr>
          <p:cNvPr id="12" name="TextBox 11">
            <a:extLst>
              <a:ext uri="{FF2B5EF4-FFF2-40B4-BE49-F238E27FC236}">
                <a16:creationId xmlns:a16="http://schemas.microsoft.com/office/drawing/2014/main" id="{09AAC417-BB51-4086-A822-3F9310F80122}"/>
              </a:ext>
            </a:extLst>
          </p:cNvPr>
          <p:cNvSpPr txBox="1"/>
          <p:nvPr/>
        </p:nvSpPr>
        <p:spPr>
          <a:xfrm>
            <a:off x="1260106" y="1334654"/>
            <a:ext cx="10556756" cy="5016758"/>
          </a:xfrm>
          <a:prstGeom prst="rect">
            <a:avLst/>
          </a:prstGeom>
          <a:noFill/>
        </p:spPr>
        <p:txBody>
          <a:bodyPr wrap="square">
            <a:spAutoFit/>
          </a:bodyPr>
          <a:lstStyle/>
          <a:p>
            <a:pPr marL="182563" indent="-182563">
              <a:buFont typeface="Arial" panose="020B0604020202020204" pitchFamily="34" charset="0"/>
              <a:buChar char="•"/>
            </a:pPr>
            <a:r>
              <a:rPr lang="en-GB" sz="3200" dirty="0">
                <a:solidFill>
                  <a:srgbClr val="7A078E"/>
                </a:solidFill>
              </a:rPr>
              <a:t>Speak to your Computing Teacher during a lesson</a:t>
            </a:r>
          </a:p>
          <a:p>
            <a:pPr marL="182563" indent="-182563">
              <a:buFont typeface="Arial" panose="020B0604020202020204" pitchFamily="34" charset="0"/>
              <a:buChar char="•"/>
            </a:pPr>
            <a:endParaRPr lang="en-GB" sz="3200" dirty="0">
              <a:solidFill>
                <a:srgbClr val="7A078E"/>
              </a:solidFill>
            </a:endParaRPr>
          </a:p>
          <a:p>
            <a:pPr marL="182563" indent="-182563">
              <a:buFont typeface="Arial" panose="020B0604020202020204" pitchFamily="34" charset="0"/>
              <a:buChar char="•"/>
            </a:pPr>
            <a:r>
              <a:rPr lang="en-GB" sz="3200" dirty="0">
                <a:solidFill>
                  <a:srgbClr val="7A078E"/>
                </a:solidFill>
              </a:rPr>
              <a:t>Speak to Mrs Dunning or Mrs Fisher during a break or lunch-time</a:t>
            </a:r>
          </a:p>
          <a:p>
            <a:pPr marL="182563" indent="-182563">
              <a:buFont typeface="Arial" panose="020B0604020202020204" pitchFamily="34" charset="0"/>
              <a:buChar char="•"/>
            </a:pPr>
            <a:endParaRPr lang="en-GB" sz="3200" dirty="0">
              <a:solidFill>
                <a:srgbClr val="7A078E"/>
              </a:solidFill>
            </a:endParaRPr>
          </a:p>
          <a:p>
            <a:pPr marL="182563" indent="-182563">
              <a:buFont typeface="Arial" panose="020B0604020202020204" pitchFamily="34" charset="0"/>
              <a:buChar char="•"/>
            </a:pPr>
            <a:r>
              <a:rPr lang="en-GB" sz="3200" dirty="0">
                <a:solidFill>
                  <a:srgbClr val="7A078E"/>
                </a:solidFill>
              </a:rPr>
              <a:t>Find out more about the specification at: </a:t>
            </a:r>
          </a:p>
          <a:p>
            <a:r>
              <a:rPr lang="en-GB" sz="3200" dirty="0">
                <a:solidFill>
                  <a:srgbClr val="7A078E"/>
                </a:solidFill>
                <a:hlinkClick r:id="rId7"/>
              </a:rPr>
              <a:t>https://www.ocr.org.uk/qualifications/cambridge-nationals/creative-imedia-level-1-2-award-certificate-j807-j817/</a:t>
            </a:r>
            <a:endParaRPr lang="en-GB" sz="3200" dirty="0">
              <a:solidFill>
                <a:srgbClr val="7A078E"/>
              </a:solidFill>
            </a:endParaRPr>
          </a:p>
          <a:p>
            <a:endParaRPr lang="en-GB" sz="3200" dirty="0">
              <a:solidFill>
                <a:srgbClr val="7A078E"/>
              </a:solidFill>
            </a:endParaRPr>
          </a:p>
        </p:txBody>
      </p:sp>
      <p:pic>
        <p:nvPicPr>
          <p:cNvPr id="2" name="Recorded Sound">
            <a:hlinkClick r:id="" action="ppaction://media"/>
            <a:extLst>
              <a:ext uri="{FF2B5EF4-FFF2-40B4-BE49-F238E27FC236}">
                <a16:creationId xmlns:a16="http://schemas.microsoft.com/office/drawing/2014/main" id="{D328521E-4642-4540-8D0C-3F7EA12DCCED}"/>
              </a:ext>
            </a:extLst>
          </p:cNvPr>
          <p:cNvPicPr>
            <a:picLocks noChangeAspect="1"/>
          </p:cNvPicPr>
          <p:nvPr>
            <a:audioFile r:link="rId1"/>
            <p:extLst>
              <p:ext uri="{DAA4B4D4-6D71-4841-9C94-3DE7FCFB9230}">
                <p14:media xmlns:p14="http://schemas.microsoft.com/office/powerpoint/2010/main" r:embed="rId2">
                  <p14:trim st="3114" end="2655.1541"/>
                </p14:media>
              </p:ext>
            </p:extLst>
          </p:nvPr>
        </p:nvPicPr>
        <p:blipFill>
          <a:blip r:embed="rId8"/>
          <a:stretch>
            <a:fillRect/>
          </a:stretch>
        </p:blipFill>
        <p:spPr>
          <a:xfrm>
            <a:off x="11207262" y="5980630"/>
            <a:ext cx="609600" cy="609600"/>
          </a:xfrm>
          <a:prstGeom prst="rect">
            <a:avLst/>
          </a:prstGeom>
        </p:spPr>
      </p:pic>
    </p:spTree>
    <p:extLst>
      <p:ext uri="{BB962C8B-B14F-4D97-AF65-F5344CB8AC3E}">
        <p14:creationId xmlns:p14="http://schemas.microsoft.com/office/powerpoint/2010/main" val="89732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0ED7BB-70C6-44A4-88D6-5B838040AB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B80F6D-5EE3-42AB-89DF-89EB7DE783CF}">
  <ds:schemaRefs>
    <ds:schemaRef ds:uri="http://purl.org/dc/elements/1.1/"/>
    <ds:schemaRef ds:uri="http://schemas.microsoft.com/office/2006/metadata/properties"/>
    <ds:schemaRef ds:uri="3cde8ce8-497b-4d58-ad3b-77e996642cc8"/>
    <ds:schemaRef ds:uri="1c2ace7b-0193-49d6-b28f-a6c5f1daf0a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D93EDDD-B3E9-4D13-BE24-4553BD0CE8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475</TotalTime>
  <Words>974</Words>
  <Application>Microsoft Office PowerPoint</Application>
  <PresentationFormat>Widescreen</PresentationFormat>
  <Paragraphs>102</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Black</vt:lpstr>
      <vt:lpstr>Calibri</vt:lpstr>
      <vt:lpstr>Calibri Light</vt:lpstr>
      <vt:lpstr>Century Gothic</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dc:creator>
  <cp:lastModifiedBy>Cowburn, Claire</cp:lastModifiedBy>
  <cp:revision>40</cp:revision>
  <dcterms:created xsi:type="dcterms:W3CDTF">2021-01-13T08:07:27Z</dcterms:created>
  <dcterms:modified xsi:type="dcterms:W3CDTF">2021-03-12T14:49:15Z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