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6" r:id="rId4"/>
    <p:sldId id="277" r:id="rId5"/>
    <p:sldId id="260" r:id="rId6"/>
    <p:sldId id="272" r:id="rId7"/>
    <p:sldId id="271" r:id="rId8"/>
    <p:sldId id="264" r:id="rId9"/>
    <p:sldId id="263" r:id="rId10"/>
    <p:sldId id="262" r:id="rId11"/>
    <p:sldId id="261" r:id="rId12"/>
    <p:sldId id="275" r:id="rId13"/>
    <p:sldId id="265" r:id="rId14"/>
    <p:sldId id="278" r:id="rId15"/>
    <p:sldId id="267" r:id="rId16"/>
    <p:sldId id="276" r:id="rId17"/>
    <p:sldId id="268" r:id="rId18"/>
    <p:sldId id="259" r:id="rId19"/>
  </p:sldIdLst>
  <p:sldSz cx="9144000" cy="6858000" type="screen4x3"/>
  <p:notesSz cx="6797675" cy="9926638"/>
  <p:embeddedFontLst>
    <p:embeddedFont>
      <p:font typeface="Calibri" panose="020F0502020204030204" pitchFamily="34" charset="0"/>
      <p:regular r:id="rId20"/>
      <p:bold r:id="rId21"/>
      <p:italic r:id="rId22"/>
      <p:boldItalic r:id="rId23"/>
    </p:embeddedFont>
    <p:embeddedFont>
      <p:font typeface="Museo 900" panose="02000000000000000000" pitchFamily="2" charset="0"/>
      <p:bold r:id="rId24"/>
    </p:embeddedFont>
    <p:embeddedFont>
      <p:font typeface="Museo900-Regular" panose="02000000000000000000" pitchFamily="2" charset="0"/>
      <p:bold r:id="rId25"/>
    </p:embeddedFont>
    <p:embeddedFont>
      <p:font typeface="Museo 500" panose="02000000000000000000" pitchFamily="2" charset="0"/>
      <p:regular r:id="rId26"/>
    </p:embeddedFont>
    <p:embeddedFont>
      <p:font typeface="Museo 100" panose="02000000000000000000" pitchFamily="2" charset="0"/>
      <p:regular r:id="rId27"/>
    </p:embeddedFont>
    <p:embeddedFont>
      <p:font typeface="Museo 700" panose="02000000000000000000" pitchFamily="2" charset="0"/>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A2E"/>
    <a:srgbClr val="571F4F"/>
    <a:srgbClr val="C3E8FB"/>
    <a:srgbClr val="777673"/>
    <a:srgbClr val="956538"/>
    <a:srgbClr val="C1C1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746" y="114"/>
      </p:cViewPr>
      <p:guideLst/>
    </p:cSldViewPr>
  </p:slideViewPr>
  <p:notesTextViewPr>
    <p:cViewPr>
      <p:scale>
        <a:sx n="1" d="1"/>
        <a:sy n="1" d="1"/>
      </p:scale>
      <p:origin x="0" y="0"/>
    </p:cViewPr>
  </p:notesTextViewPr>
  <p:sorterViewPr>
    <p:cViewPr>
      <p:scale>
        <a:sx n="140" d="100"/>
        <a:sy n="140" d="100"/>
      </p:scale>
      <p:origin x="0" y="-22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 Id="rId35" Type="http://schemas.openxmlformats.org/officeDocument/2006/relationships/customXml" Target="../customXml/item2.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B9D769"/>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24" name="Text Placeholder 23"/>
          <p:cNvSpPr>
            <a:spLocks noGrp="1"/>
          </p:cNvSpPr>
          <p:nvPr>
            <p:ph type="body" sz="quarter" idx="12"/>
          </p:nvPr>
        </p:nvSpPr>
        <p:spPr>
          <a:xfrm>
            <a:off x="1135884" y="4100382"/>
            <a:ext cx="972000" cy="972000"/>
          </a:xfrm>
          <a:prstGeom prst="rect">
            <a:avLst/>
          </a:prstGeom>
          <a:ln w="114300" cmpd="sng">
            <a:solidFill>
              <a:srgbClr val="D1DA2E"/>
            </a:solidFill>
            <a:miter lim="800000"/>
          </a:ln>
        </p:spPr>
        <p:txBody>
          <a:bodyPr vert="horz" lIns="0" tIns="0" rIns="0" bIns="0" anchor="ctr" anchorCtr="0"/>
          <a:lstStyle>
            <a:lvl1pPr marL="0" indent="0" algn="ctr">
              <a:buNone/>
              <a:defRPr lang="en-US" sz="4500" b="1" kern="1200" dirty="0" smtClean="0">
                <a:solidFill>
                  <a:srgbClr val="D1DA2E"/>
                </a:solidFill>
                <a:latin typeface="Arial"/>
                <a:ea typeface="+mn-ea"/>
                <a:cs typeface="Arial"/>
              </a:defRPr>
            </a:lvl1pPr>
          </a:lstStyle>
          <a:p>
            <a:pPr lvl="0"/>
            <a:endParaRPr lang="en-US" dirty="0"/>
          </a:p>
        </p:txBody>
      </p: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571F4F"/>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6660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outerShdw blurRad="38100" dist="19050" dir="2700000" algn="tl" rotWithShape="0">
                    <a:schemeClr val="dk1">
                      <a:alpha val="40000"/>
                    </a:schemeClr>
                  </a:outerShdw>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D1DA2E"/>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65468" y="6310632"/>
            <a:ext cx="1432857" cy="338521"/>
          </a:xfrm>
          <a:prstGeom prst="rect">
            <a:avLst/>
          </a:prstGeom>
        </p:spPr>
      </p:pic>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981"/>
            <a:ext cx="9144000" cy="645719"/>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571F4F"/>
                </a:solidFill>
                <a:latin typeface="Arial"/>
                <a:cs typeface="Arial"/>
              </a:defRPr>
            </a:lvl2pPr>
            <a:lvl3pPr marL="723900" indent="-279400">
              <a:lnSpc>
                <a:spcPct val="100000"/>
              </a:lnSpc>
              <a:buFont typeface="Arial"/>
              <a:buChar char="•"/>
              <a:defRPr lang="en-US" sz="2000" kern="1200" baseline="0" dirty="0" smtClean="0">
                <a:solidFill>
                  <a:srgbClr val="D1DA2E"/>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Modern materials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2 Energy, materials, systems and</a:t>
            </a:r>
            <a:r>
              <a:rPr lang="en-US" sz="1200" b="0" baseline="0" dirty="0">
                <a:solidFill>
                  <a:srgbClr val="FFFFFF"/>
                </a:solidFill>
                <a:effectLst>
                  <a:glow rad="228600">
                    <a:schemeClr val="tx1">
                      <a:alpha val="40000"/>
                    </a:schemeClr>
                  </a:glow>
                </a:effectLst>
                <a:latin typeface="Arial"/>
                <a:cs typeface="Arial"/>
              </a:rPr>
              <a:t> devices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981"/>
            <a:ext cx="9144000" cy="645719"/>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571F4F"/>
                </a:solidFill>
                <a:latin typeface="Arial"/>
                <a:cs typeface="Arial"/>
              </a:defRPr>
            </a:lvl2pPr>
            <a:lvl3pPr marL="723900" indent="-279400">
              <a:lnSpc>
                <a:spcPct val="100000"/>
              </a:lnSpc>
              <a:buFont typeface="Arial"/>
              <a:buChar char="•"/>
              <a:defRPr lang="en-US" sz="2000" kern="1200" baseline="0" dirty="0" smtClean="0">
                <a:solidFill>
                  <a:srgbClr val="D1DA2E"/>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5468" y="6310632"/>
            <a:ext cx="1432857" cy="338521"/>
          </a:xfrm>
          <a:prstGeom prst="rect">
            <a:avLst/>
          </a:prstGeom>
        </p:spPr>
      </p:pic>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Modern materials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2 Energy, materials, systems and</a:t>
            </a:r>
            <a:r>
              <a:rPr lang="en-US" sz="1200" b="0" baseline="0" dirty="0">
                <a:solidFill>
                  <a:srgbClr val="FFFFFF"/>
                </a:solidFill>
                <a:effectLst>
                  <a:glow rad="228600">
                    <a:schemeClr val="tx1">
                      <a:alpha val="40000"/>
                    </a:schemeClr>
                  </a:glow>
                </a:effectLst>
                <a:latin typeface="Arial"/>
                <a:cs typeface="Arial"/>
              </a:rPr>
              <a:t> devices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981"/>
            <a:ext cx="9144000" cy="645719"/>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571F4F"/>
                </a:solidFill>
                <a:latin typeface="Arial"/>
                <a:cs typeface="Arial"/>
              </a:defRPr>
            </a:lvl2pPr>
            <a:lvl3pPr marL="723900" indent="-279400">
              <a:lnSpc>
                <a:spcPct val="100000"/>
              </a:lnSpc>
              <a:buFont typeface="Arial"/>
              <a:buChar char="•"/>
              <a:defRPr lang="en-US" sz="2000" kern="1200" baseline="0" dirty="0" smtClean="0">
                <a:solidFill>
                  <a:srgbClr val="D1DA2E"/>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Modern materials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2 Energy, materials, systems and</a:t>
            </a:r>
            <a:r>
              <a:rPr lang="en-US" sz="1200" b="0" baseline="0" dirty="0">
                <a:solidFill>
                  <a:srgbClr val="FFFFFF"/>
                </a:solidFill>
                <a:effectLst>
                  <a:glow rad="228600">
                    <a:schemeClr val="tx1">
                      <a:alpha val="40000"/>
                    </a:schemeClr>
                  </a:glow>
                </a:effectLst>
                <a:latin typeface="Arial"/>
                <a:cs typeface="Arial"/>
              </a:rPr>
              <a:t> devices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981"/>
            <a:ext cx="9144000" cy="645719"/>
          </a:xfrm>
          <a:prstGeom prst="rect">
            <a:avLst/>
          </a:prstGeom>
        </p:spPr>
      </p:pic>
      <p:pic>
        <p:nvPicPr>
          <p:cNvPr id="10" name="Picture 9"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571F4F"/>
                </a:solidFill>
                <a:latin typeface="Arial"/>
                <a:cs typeface="Arial"/>
              </a:defRPr>
            </a:lvl2pPr>
            <a:lvl3pPr marL="723900" indent="-279400">
              <a:lnSpc>
                <a:spcPct val="100000"/>
              </a:lnSpc>
              <a:buFont typeface="Arial"/>
              <a:buChar char="•"/>
              <a:defRPr lang="en-US" sz="2000" kern="1200" baseline="0" dirty="0" smtClean="0">
                <a:solidFill>
                  <a:srgbClr val="D1DA2E"/>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Modern materials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2 Energy, materials, systems and</a:t>
            </a:r>
            <a:r>
              <a:rPr lang="en-US" sz="1200" b="0" baseline="0" dirty="0">
                <a:solidFill>
                  <a:srgbClr val="FFFFFF"/>
                </a:solidFill>
                <a:effectLst>
                  <a:glow rad="228600">
                    <a:schemeClr val="tx1">
                      <a:alpha val="40000"/>
                    </a:schemeClr>
                  </a:glow>
                </a:effectLst>
                <a:latin typeface="Arial"/>
                <a:cs typeface="Arial"/>
              </a:rPr>
              <a:t> devices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2017 </a:t>
            </a:r>
            <a:r>
              <a:rPr kumimoji="0" lang="en-GB" sz="1200" b="0" i="0" u="none" strike="noStrike" kern="1200" cap="none" spc="0" normalizeH="0" baseline="0" noProof="0" dirty="0">
                <a:ln>
                  <a:noFill/>
                </a:ln>
                <a:solidFill>
                  <a:schemeClr val="bg1"/>
                </a:solidFill>
                <a:effectLst/>
                <a:uLnTx/>
                <a:uFillTx/>
                <a:latin typeface="Arial"/>
                <a:ea typeface="+mn-ea"/>
                <a:cs typeface="Arial"/>
              </a:rPr>
              <a:t>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981"/>
            <a:ext cx="9144000" cy="645719"/>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7" cy="338521"/>
          </a:xfrm>
          <a:prstGeom prst="rect">
            <a:avLst/>
          </a:prstGeom>
        </p:spPr>
      </p:pic>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Modern materials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2 Energy, materials, systems and</a:t>
            </a:r>
            <a:r>
              <a:rPr lang="en-US" sz="1200" b="0" baseline="0" dirty="0">
                <a:solidFill>
                  <a:srgbClr val="FFFFFF"/>
                </a:solidFill>
                <a:effectLst>
                  <a:glow rad="228600">
                    <a:schemeClr val="tx1">
                      <a:alpha val="40000"/>
                    </a:schemeClr>
                  </a:glow>
                </a:effectLst>
                <a:latin typeface="Arial"/>
                <a:cs typeface="Arial"/>
              </a:rPr>
              <a:t> devices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ln>
            <a:solidFill>
              <a:srgbClr val="DCE52E"/>
            </a:solidFill>
          </a:ln>
        </p:spPr>
        <p:txBody>
          <a:bodyPr/>
          <a:lstStyle/>
          <a:p>
            <a:r>
              <a:rPr lang="en-GB" dirty="0">
                <a:solidFill>
                  <a:srgbClr val="DCE52E"/>
                </a:solidFill>
              </a:rPr>
              <a:t>3</a:t>
            </a:r>
          </a:p>
        </p:txBody>
      </p:sp>
      <p:sp>
        <p:nvSpPr>
          <p:cNvPr id="5" name="Text Placeholder 1"/>
          <p:cNvSpPr>
            <a:spLocks noGrp="1"/>
          </p:cNvSpPr>
          <p:nvPr>
            <p:ph type="body" sz="quarter" idx="10"/>
          </p:nvPr>
        </p:nvSpPr>
        <p:spPr>
          <a:xfrm>
            <a:off x="1803399" y="1805019"/>
            <a:ext cx="2740025"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GCSE</a:t>
            </a:r>
          </a:p>
          <a:p>
            <a:pPr lvl="3">
              <a:spcBef>
                <a:spcPts val="300"/>
              </a:spcBef>
            </a:pPr>
            <a:r>
              <a:rPr lang="en-US" sz="2500" dirty="0">
                <a:solidFill>
                  <a:schemeClr val="bg1"/>
                </a:solidFill>
                <a:latin typeface="Museo 100" panose="02000000000000000000" pitchFamily="50" charset="0"/>
              </a:rPr>
              <a:t>Design and Technology </a:t>
            </a:r>
            <a:r>
              <a:rPr lang="en-US" sz="2500" dirty="0">
                <a:solidFill>
                  <a:srgbClr val="DCE52E"/>
                </a:solidFill>
                <a:latin typeface="Museo 100" panose="02000000000000000000" pitchFamily="50" charset="0"/>
              </a:rPr>
              <a:t>8552</a:t>
            </a:r>
            <a:endParaRPr lang="en-GB" dirty="0">
              <a:solidFill>
                <a:srgbClr val="DCE52E"/>
              </a:solidFill>
            </a:endParaRPr>
          </a:p>
        </p:txBody>
      </p:sp>
      <p:sp>
        <p:nvSpPr>
          <p:cNvPr id="6" name="Text Placeholder 2"/>
          <p:cNvSpPr>
            <a:spLocks noGrp="1"/>
          </p:cNvSpPr>
          <p:nvPr>
            <p:ph type="body" sz="quarter" idx="11"/>
          </p:nvPr>
        </p:nvSpPr>
        <p:spPr>
          <a:xfrm>
            <a:off x="4752975" y="1841231"/>
            <a:ext cx="2876550" cy="2201863"/>
          </a:xfrm>
        </p:spPr>
        <p:txBody>
          <a:bodyPr/>
          <a:lstStyle/>
          <a:p>
            <a:r>
              <a:rPr lang="en-US" dirty="0">
                <a:latin typeface="Museo 900" panose="02000000000000000000" pitchFamily="2" charset="0"/>
              </a:rPr>
              <a:t>Modern materials</a:t>
            </a:r>
          </a:p>
          <a:p>
            <a:endParaRPr lang="en-US" dirty="0">
              <a:latin typeface="Museo 900" panose="02000000000000000000" pitchFamily="2" charset="0"/>
            </a:endParaRPr>
          </a:p>
          <a:p>
            <a:endParaRPr lang="en-US" dirty="0">
              <a:latin typeface="Museo 900" panose="02000000000000000000" pitchFamily="2" charset="0"/>
            </a:endParaRPr>
          </a:p>
          <a:p>
            <a:pPr>
              <a:lnSpc>
                <a:spcPts val="2000"/>
              </a:lnSpc>
              <a:spcBef>
                <a:spcPts val="900"/>
              </a:spcBef>
            </a:pPr>
            <a:r>
              <a:rPr lang="en-US" sz="2000" dirty="0">
                <a:latin typeface="Museo 100" panose="02000000000000000000" pitchFamily="50" charset="0"/>
              </a:rPr>
              <a:t>Unit 2</a:t>
            </a:r>
          </a:p>
          <a:p>
            <a:pPr lvl="1">
              <a:spcBef>
                <a:spcPts val="0"/>
              </a:spcBef>
            </a:pPr>
            <a:r>
              <a:rPr lang="en-GB" sz="2000" dirty="0">
                <a:latin typeface="Museo 100" panose="02000000000000000000" pitchFamily="50" charset="0"/>
              </a:rPr>
              <a:t>Energy, materials, </a:t>
            </a:r>
            <a:r>
              <a:rPr lang="en-GB" sz="2000">
                <a:latin typeface="Museo 100" panose="02000000000000000000" pitchFamily="50" charset="0"/>
              </a:rPr>
              <a:t>systems and </a:t>
            </a:r>
            <a:r>
              <a:rPr lang="en-GB" sz="2000" dirty="0">
                <a:latin typeface="Museo 100" panose="02000000000000000000" pitchFamily="50" charset="0"/>
              </a:rPr>
              <a:t>devices</a:t>
            </a:r>
            <a:endParaRPr lang="en-US" sz="2000" dirty="0">
              <a:latin typeface="Museo 100" panose="02000000000000000000" pitchFamily="50" charset="0"/>
            </a:endParaRPr>
          </a:p>
          <a:p>
            <a:endParaRPr lang="en-GB" dirty="0"/>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484F73-7A1F-4E15-8E0B-306CC7EAE8C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V="1">
            <a:off x="0" y="643192"/>
            <a:ext cx="9144000" cy="6214808"/>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rPr>
              <a:t>Fibre optics</a:t>
            </a:r>
          </a:p>
        </p:txBody>
      </p:sp>
      <p:sp>
        <p:nvSpPr>
          <p:cNvPr id="3" name="Text Placeholder 2"/>
          <p:cNvSpPr>
            <a:spLocks noGrp="1"/>
          </p:cNvSpPr>
          <p:nvPr>
            <p:ph type="body" sz="quarter" idx="14"/>
          </p:nvPr>
        </p:nvSpPr>
        <p:spPr>
          <a:xfrm>
            <a:off x="724280" y="1704179"/>
            <a:ext cx="7797230" cy="4687385"/>
          </a:xfrm>
        </p:spPr>
        <p:txBody>
          <a:bodyPr/>
          <a:lstStyle/>
          <a:p>
            <a:r>
              <a:rPr lang="en-GB" dirty="0">
                <a:solidFill>
                  <a:schemeClr val="bg1"/>
                </a:solidFill>
              </a:rPr>
              <a:t>Fibre optic cables carry light </a:t>
            </a:r>
            <a:br>
              <a:rPr lang="en-GB" dirty="0">
                <a:solidFill>
                  <a:schemeClr val="bg1"/>
                </a:solidFill>
              </a:rPr>
            </a:br>
            <a:r>
              <a:rPr lang="en-GB" dirty="0">
                <a:solidFill>
                  <a:schemeClr val="bg1"/>
                </a:solidFill>
              </a:rPr>
              <a:t>down a thin glass core </a:t>
            </a:r>
          </a:p>
          <a:p>
            <a:r>
              <a:rPr lang="en-GB" dirty="0">
                <a:solidFill>
                  <a:schemeClr val="bg1"/>
                </a:solidFill>
              </a:rPr>
              <a:t>Uses include:</a:t>
            </a:r>
          </a:p>
          <a:p>
            <a:pPr lvl="1"/>
            <a:r>
              <a:rPr lang="en-GB" dirty="0">
                <a:solidFill>
                  <a:schemeClr val="bg1"/>
                </a:solidFill>
              </a:rPr>
              <a:t>Cable TV and broadband infrastructure</a:t>
            </a:r>
          </a:p>
          <a:p>
            <a:pPr lvl="1"/>
            <a:r>
              <a:rPr lang="en-GB" dirty="0">
                <a:solidFill>
                  <a:schemeClr val="bg1"/>
                </a:solidFill>
              </a:rPr>
              <a:t>Medical applications using endoscopes </a:t>
            </a:r>
            <a:br>
              <a:rPr lang="en-GB" dirty="0">
                <a:solidFill>
                  <a:schemeClr val="bg1"/>
                </a:solidFill>
              </a:rPr>
            </a:br>
            <a:r>
              <a:rPr lang="en-GB" dirty="0">
                <a:solidFill>
                  <a:schemeClr val="bg1"/>
                </a:solidFill>
              </a:rPr>
              <a:t>to allow doctors to see into the body</a:t>
            </a:r>
          </a:p>
          <a:p>
            <a:pPr lvl="1"/>
            <a:r>
              <a:rPr lang="en-GB" dirty="0">
                <a:solidFill>
                  <a:schemeClr val="bg1"/>
                </a:solidFill>
              </a:rPr>
              <a:t>Fun optoelectronics and novelty goods</a:t>
            </a:r>
          </a:p>
          <a:p>
            <a:r>
              <a:rPr lang="en-GB" dirty="0">
                <a:solidFill>
                  <a:schemeClr val="bg1"/>
                </a:solidFill>
              </a:rPr>
              <a:t>How could this technology be </a:t>
            </a:r>
            <a:br>
              <a:rPr lang="en-GB" dirty="0">
                <a:solidFill>
                  <a:schemeClr val="bg1"/>
                </a:solidFill>
              </a:rPr>
            </a:br>
            <a:r>
              <a:rPr lang="en-GB" dirty="0">
                <a:solidFill>
                  <a:schemeClr val="bg1"/>
                </a:solidFill>
              </a:rPr>
              <a:t>beneficial to the Police and </a:t>
            </a:r>
            <a:br>
              <a:rPr lang="en-GB" dirty="0">
                <a:solidFill>
                  <a:schemeClr val="bg1"/>
                </a:solidFill>
              </a:rPr>
            </a:br>
            <a:r>
              <a:rPr lang="en-GB" dirty="0">
                <a:solidFill>
                  <a:schemeClr val="bg1"/>
                </a:solidFill>
              </a:rPr>
              <a:t>the Military?</a:t>
            </a:r>
          </a:p>
          <a:p>
            <a:endParaRPr lang="en-GB" dirty="0"/>
          </a:p>
        </p:txBody>
      </p:sp>
    </p:spTree>
    <p:extLst>
      <p:ext uri="{BB962C8B-B14F-4D97-AF65-F5344CB8AC3E}">
        <p14:creationId xmlns:p14="http://schemas.microsoft.com/office/powerpoint/2010/main" val="3126196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1C1C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BEFE70D-8323-430A-A70A-04672C11109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5319"/>
            <a:ext cx="9144000" cy="6212681"/>
          </a:xfrm>
          <a:prstGeom prst="rect">
            <a:avLst/>
          </a:prstGeom>
        </p:spPr>
      </p:pic>
      <p:sp>
        <p:nvSpPr>
          <p:cNvPr id="2" name="Text Placeholder 1"/>
          <p:cNvSpPr>
            <a:spLocks noGrp="1"/>
          </p:cNvSpPr>
          <p:nvPr>
            <p:ph type="body" sz="quarter" idx="13"/>
          </p:nvPr>
        </p:nvSpPr>
        <p:spPr>
          <a:xfrm>
            <a:off x="724279" y="906233"/>
            <a:ext cx="7948665" cy="670772"/>
          </a:xfrm>
        </p:spPr>
        <p:txBody>
          <a:bodyPr/>
          <a:lstStyle/>
          <a:p>
            <a:r>
              <a:rPr lang="en-GB" dirty="0"/>
              <a:t>How thin?</a:t>
            </a:r>
          </a:p>
        </p:txBody>
      </p:sp>
      <p:sp>
        <p:nvSpPr>
          <p:cNvPr id="3" name="Text Placeholder 2"/>
          <p:cNvSpPr>
            <a:spLocks noGrp="1"/>
          </p:cNvSpPr>
          <p:nvPr>
            <p:ph type="body" sz="quarter" idx="14"/>
          </p:nvPr>
        </p:nvSpPr>
        <p:spPr/>
        <p:txBody>
          <a:bodyPr/>
          <a:lstStyle/>
          <a:p>
            <a:r>
              <a:rPr lang="en-GB" dirty="0"/>
              <a:t>Imagine a material</a:t>
            </a:r>
            <a:br>
              <a:rPr lang="en-GB" dirty="0"/>
            </a:br>
            <a:r>
              <a:rPr lang="en-GB" dirty="0"/>
              <a:t>one atom thick that is:</a:t>
            </a:r>
          </a:p>
          <a:p>
            <a:pPr lvl="1"/>
            <a:r>
              <a:rPr lang="en-GB" dirty="0"/>
              <a:t>200x tougher than steel</a:t>
            </a:r>
          </a:p>
          <a:p>
            <a:pPr lvl="1"/>
            <a:r>
              <a:rPr lang="en-GB" dirty="0"/>
              <a:t>stretchable and flexible</a:t>
            </a:r>
          </a:p>
          <a:p>
            <a:pPr lvl="1"/>
            <a:r>
              <a:rPr lang="en-GB" dirty="0"/>
              <a:t>transparent yet impermeable</a:t>
            </a:r>
          </a:p>
          <a:p>
            <a:pPr lvl="1"/>
            <a:r>
              <a:rPr lang="en-GB" dirty="0"/>
              <a:t>highly electrically conductive</a:t>
            </a:r>
          </a:p>
          <a:p>
            <a:r>
              <a:rPr lang="en-GB" dirty="0"/>
              <a:t>What could this be?</a:t>
            </a:r>
          </a:p>
          <a:p>
            <a:r>
              <a:rPr lang="en-GB" dirty="0"/>
              <a:t>How might it be used? </a:t>
            </a:r>
          </a:p>
        </p:txBody>
      </p:sp>
      <p:pic>
        <p:nvPicPr>
          <p:cNvPr id="7" name="Picture 6">
            <a:extLst>
              <a:ext uri="{FF2B5EF4-FFF2-40B4-BE49-F238E27FC236}">
                <a16:creationId xmlns:a16="http://schemas.microsoft.com/office/drawing/2014/main" id="{FC84AFA5-57C7-48C8-91F4-1E21BA41C0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7" cy="338521"/>
          </a:xfrm>
          <a:prstGeom prst="rect">
            <a:avLst/>
          </a:prstGeom>
        </p:spPr>
      </p:pic>
    </p:spTree>
    <p:extLst>
      <p:ext uri="{BB962C8B-B14F-4D97-AF65-F5344CB8AC3E}">
        <p14:creationId xmlns:p14="http://schemas.microsoft.com/office/powerpoint/2010/main" val="168670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C9C458-42D5-40EE-B7D3-2E4F2DC1148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45413" y="2247776"/>
            <a:ext cx="2536587" cy="3727892"/>
          </a:xfrm>
          <a:prstGeom prst="rect">
            <a:avLst/>
          </a:prstGeom>
        </p:spPr>
      </p:pic>
      <p:sp>
        <p:nvSpPr>
          <p:cNvPr id="3" name="Text Placeholder 2"/>
          <p:cNvSpPr>
            <a:spLocks noGrp="1"/>
          </p:cNvSpPr>
          <p:nvPr>
            <p:ph type="body" sz="quarter" idx="14"/>
          </p:nvPr>
        </p:nvSpPr>
        <p:spPr/>
        <p:txBody>
          <a:bodyPr/>
          <a:lstStyle/>
          <a:p>
            <a:r>
              <a:rPr lang="en-GB" dirty="0"/>
              <a:t>Graphene was accidentally discovered in 2004 </a:t>
            </a:r>
          </a:p>
          <a:p>
            <a:pPr lvl="1"/>
            <a:r>
              <a:rPr lang="en-GB" dirty="0"/>
              <a:t>Research into the uses of graphene is </a:t>
            </a:r>
            <a:br>
              <a:rPr lang="en-GB" dirty="0"/>
            </a:br>
            <a:r>
              <a:rPr lang="en-GB" dirty="0"/>
              <a:t>currently active in many areas including:</a:t>
            </a:r>
            <a:br>
              <a:rPr lang="en-GB" dirty="0"/>
            </a:br>
            <a:r>
              <a:rPr lang="en-GB" dirty="0"/>
              <a:t>flexible electronics, biomedicine, </a:t>
            </a:r>
            <a:br>
              <a:rPr lang="en-GB" dirty="0"/>
            </a:br>
            <a:r>
              <a:rPr lang="en-GB" dirty="0"/>
              <a:t>energy storage and composite materials</a:t>
            </a:r>
          </a:p>
          <a:p>
            <a:pPr lvl="1"/>
            <a:r>
              <a:rPr lang="en-GB" dirty="0"/>
              <a:t>Scientists are very optimistic</a:t>
            </a:r>
            <a:br>
              <a:rPr lang="en-GB" dirty="0"/>
            </a:br>
            <a:r>
              <a:rPr lang="en-GB" dirty="0"/>
              <a:t>about its future applications</a:t>
            </a:r>
          </a:p>
          <a:p>
            <a:r>
              <a:rPr lang="en-GB" dirty="0"/>
              <a:t>How could flexible electronics</a:t>
            </a:r>
            <a:br>
              <a:rPr lang="en-GB" dirty="0"/>
            </a:br>
            <a:r>
              <a:rPr lang="en-GB" dirty="0"/>
              <a:t>benefit the consumer?</a:t>
            </a:r>
          </a:p>
          <a:p>
            <a:r>
              <a:rPr lang="en-GB" dirty="0"/>
              <a:t>How could lighter and tougher </a:t>
            </a:r>
            <a:br>
              <a:rPr lang="en-GB" dirty="0"/>
            </a:br>
            <a:r>
              <a:rPr lang="en-GB" dirty="0"/>
              <a:t>materials assist the elderly or disabled?</a:t>
            </a:r>
          </a:p>
        </p:txBody>
      </p:sp>
      <p:sp>
        <p:nvSpPr>
          <p:cNvPr id="2" name="Text Placeholder 1"/>
          <p:cNvSpPr>
            <a:spLocks noGrp="1"/>
          </p:cNvSpPr>
          <p:nvPr>
            <p:ph type="body" sz="quarter" idx="13"/>
          </p:nvPr>
        </p:nvSpPr>
        <p:spPr/>
        <p:txBody>
          <a:bodyPr/>
          <a:lstStyle/>
          <a:p>
            <a:r>
              <a:rPr lang="en-GB" dirty="0"/>
              <a:t>Graphene</a:t>
            </a:r>
          </a:p>
        </p:txBody>
      </p:sp>
    </p:spTree>
    <p:extLst>
      <p:ext uri="{BB962C8B-B14F-4D97-AF65-F5344CB8AC3E}">
        <p14:creationId xmlns:p14="http://schemas.microsoft.com/office/powerpoint/2010/main" val="2233208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405220" y="2540000"/>
            <a:ext cx="5738780" cy="431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Liquid Crystal Display (LCD)</a:t>
            </a:r>
          </a:p>
        </p:txBody>
      </p:sp>
      <p:sp>
        <p:nvSpPr>
          <p:cNvPr id="3" name="Text Placeholder 2"/>
          <p:cNvSpPr>
            <a:spLocks noGrp="1"/>
          </p:cNvSpPr>
          <p:nvPr>
            <p:ph type="body" sz="quarter" idx="14"/>
          </p:nvPr>
        </p:nvSpPr>
        <p:spPr>
          <a:xfrm>
            <a:off x="724279" y="1704179"/>
            <a:ext cx="8188811" cy="3453607"/>
          </a:xfrm>
        </p:spPr>
        <p:txBody>
          <a:bodyPr/>
          <a:lstStyle/>
          <a:p>
            <a:r>
              <a:rPr lang="en-GB" dirty="0"/>
              <a:t>LCDs come in monochrome and full colour versions</a:t>
            </a:r>
          </a:p>
          <a:p>
            <a:pPr lvl="1"/>
            <a:r>
              <a:rPr lang="en-GB" dirty="0"/>
              <a:t>Screens can be very small and lightweight</a:t>
            </a:r>
          </a:p>
          <a:p>
            <a:pPr lvl="1"/>
            <a:r>
              <a:rPr lang="en-GB" dirty="0"/>
              <a:t>Bespoke monochrome layouts can be achieved</a:t>
            </a:r>
          </a:p>
          <a:p>
            <a:pPr lvl="1"/>
            <a:r>
              <a:rPr lang="en-GB" dirty="0"/>
              <a:t>They have very low power consumption</a:t>
            </a:r>
          </a:p>
          <a:p>
            <a:pPr lvl="1"/>
            <a:r>
              <a:rPr lang="en-GB" dirty="0"/>
              <a:t>LCDs do not emit light, so they </a:t>
            </a:r>
            <a:br>
              <a:rPr lang="en-GB" dirty="0"/>
            </a:br>
            <a:r>
              <a:rPr lang="en-GB" dirty="0"/>
              <a:t>require back lighting</a:t>
            </a:r>
          </a:p>
          <a:p>
            <a:pPr lvl="1"/>
            <a:r>
              <a:rPr lang="en-GB" dirty="0"/>
              <a:t>Colour versions use pixels</a:t>
            </a:r>
          </a:p>
          <a:p>
            <a:r>
              <a:rPr lang="en-GB" dirty="0"/>
              <a:t>Where might you </a:t>
            </a:r>
            <a:br>
              <a:rPr lang="en-GB" dirty="0"/>
            </a:br>
            <a:r>
              <a:rPr lang="en-GB" dirty="0"/>
              <a:t>find LCDs in use?</a:t>
            </a:r>
          </a:p>
        </p:txBody>
      </p:sp>
      <p:pic>
        <p:nvPicPr>
          <p:cNvPr id="5" name="Picture 4">
            <a:extLst>
              <a:ext uri="{FF2B5EF4-FFF2-40B4-BE49-F238E27FC236}">
                <a16:creationId xmlns:a16="http://schemas.microsoft.com/office/drawing/2014/main" id="{09DE20FD-33E7-44A5-B003-4B7BFF9D38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7" cy="338521"/>
          </a:xfrm>
          <a:prstGeom prst="rect">
            <a:avLst/>
          </a:prstGeom>
        </p:spPr>
      </p:pic>
    </p:spTree>
    <p:extLst>
      <p:ext uri="{BB962C8B-B14F-4D97-AF65-F5344CB8AC3E}">
        <p14:creationId xmlns:p14="http://schemas.microsoft.com/office/powerpoint/2010/main" val="1932573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Nanomaterials</a:t>
            </a:r>
          </a:p>
        </p:txBody>
      </p:sp>
      <p:sp>
        <p:nvSpPr>
          <p:cNvPr id="3" name="Text Placeholder 2"/>
          <p:cNvSpPr>
            <a:spLocks noGrp="1"/>
          </p:cNvSpPr>
          <p:nvPr>
            <p:ph type="body" sz="quarter" idx="14"/>
          </p:nvPr>
        </p:nvSpPr>
        <p:spPr/>
        <p:txBody>
          <a:bodyPr/>
          <a:lstStyle/>
          <a:p>
            <a:r>
              <a:rPr lang="en-GB" dirty="0"/>
              <a:t>Exactly how small are nanomaterials?</a:t>
            </a:r>
          </a:p>
          <a:p>
            <a:pPr lvl="1"/>
            <a:r>
              <a:rPr lang="en-GB" dirty="0"/>
              <a:t>From the chart below, you can see a grain of sand is roughly one million times larger than a nanometre</a:t>
            </a:r>
          </a:p>
          <a:p>
            <a:pPr lvl="1"/>
            <a:r>
              <a:rPr lang="en-GB" dirty="0"/>
              <a:t>Nanomaterials range from 1 to 1000 nanometres</a:t>
            </a:r>
          </a:p>
          <a:p>
            <a:r>
              <a:rPr lang="en-GB" dirty="0"/>
              <a:t>Nanomaterials benefit from their scale and increased surface area, but what do they actually do?</a:t>
            </a:r>
          </a:p>
        </p:txBody>
      </p:sp>
      <p:grpSp>
        <p:nvGrpSpPr>
          <p:cNvPr id="6" name="Group 5">
            <a:extLst>
              <a:ext uri="{FF2B5EF4-FFF2-40B4-BE49-F238E27FC236}">
                <a16:creationId xmlns:a16="http://schemas.microsoft.com/office/drawing/2014/main" id="{1C751D1C-A79F-4B1C-A231-3A685652DE96}"/>
              </a:ext>
            </a:extLst>
          </p:cNvPr>
          <p:cNvGrpSpPr/>
          <p:nvPr/>
        </p:nvGrpSpPr>
        <p:grpSpPr>
          <a:xfrm>
            <a:off x="648526" y="4416137"/>
            <a:ext cx="7948737" cy="2111936"/>
            <a:chOff x="648526" y="4174837"/>
            <a:chExt cx="7948737" cy="2111936"/>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8526" y="4174837"/>
              <a:ext cx="7948737" cy="1773382"/>
            </a:xfrm>
            <a:prstGeom prst="rect">
              <a:avLst/>
            </a:prstGeom>
          </p:spPr>
        </p:pic>
        <p:sp>
          <p:nvSpPr>
            <p:cNvPr id="5" name="TextBox 4"/>
            <p:cNvSpPr txBox="1"/>
            <p:nvPr/>
          </p:nvSpPr>
          <p:spPr>
            <a:xfrm>
              <a:off x="1821872" y="5948219"/>
              <a:ext cx="2483428" cy="338554"/>
            </a:xfrm>
            <a:prstGeom prst="rect">
              <a:avLst/>
            </a:prstGeom>
            <a:noFill/>
          </p:spPr>
          <p:txBody>
            <a:bodyPr wrap="square" rtlCol="0">
              <a:spAutoFit/>
            </a:bodyPr>
            <a:lstStyle/>
            <a:p>
              <a:r>
                <a:rPr lang="en-GB" sz="1600" b="1" dirty="0">
                  <a:solidFill>
                    <a:srgbClr val="571F4F"/>
                  </a:solidFill>
                  <a:latin typeface="Arial" panose="020B0604020202020204" pitchFamily="34" charset="0"/>
                  <a:cs typeface="Arial" panose="020B0604020202020204" pitchFamily="34" charset="0"/>
                </a:rPr>
                <a:t>Nanomaterial range</a:t>
              </a:r>
            </a:p>
          </p:txBody>
        </p:sp>
      </p:grpSp>
    </p:spTree>
    <p:extLst>
      <p:ext uri="{BB962C8B-B14F-4D97-AF65-F5344CB8AC3E}">
        <p14:creationId xmlns:p14="http://schemas.microsoft.com/office/powerpoint/2010/main" val="2883481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AFDCCD8-87F2-4CF3-BEF7-E7329F229B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
          <a:stretch/>
        </p:blipFill>
        <p:spPr>
          <a:xfrm>
            <a:off x="6296273" y="649484"/>
            <a:ext cx="2847727" cy="6208516"/>
          </a:xfrm>
          <a:prstGeom prst="rect">
            <a:avLst/>
          </a:prstGeom>
        </p:spPr>
      </p:pic>
      <p:sp>
        <p:nvSpPr>
          <p:cNvPr id="2" name="Text Placeholder 1"/>
          <p:cNvSpPr>
            <a:spLocks noGrp="1"/>
          </p:cNvSpPr>
          <p:nvPr>
            <p:ph type="body" sz="quarter" idx="13"/>
          </p:nvPr>
        </p:nvSpPr>
        <p:spPr/>
        <p:txBody>
          <a:bodyPr/>
          <a:lstStyle/>
          <a:p>
            <a:r>
              <a:rPr lang="en-GB" dirty="0"/>
              <a:t>Metal foam</a:t>
            </a:r>
          </a:p>
        </p:txBody>
      </p:sp>
      <p:sp>
        <p:nvSpPr>
          <p:cNvPr id="3" name="Text Placeholder 2"/>
          <p:cNvSpPr>
            <a:spLocks noGrp="1"/>
          </p:cNvSpPr>
          <p:nvPr>
            <p:ph type="body" sz="quarter" idx="14"/>
          </p:nvPr>
        </p:nvSpPr>
        <p:spPr>
          <a:xfrm>
            <a:off x="724280" y="1704179"/>
            <a:ext cx="5333656" cy="3453607"/>
          </a:xfrm>
        </p:spPr>
        <p:txBody>
          <a:bodyPr/>
          <a:lstStyle/>
          <a:p>
            <a:r>
              <a:rPr lang="en-GB" dirty="0"/>
              <a:t>Metal foams are very lightweight compared to solid metals</a:t>
            </a:r>
          </a:p>
          <a:p>
            <a:pPr lvl="1"/>
            <a:r>
              <a:rPr lang="en-GB" dirty="0"/>
              <a:t>As little as 25% of the mass of the solid metal is used </a:t>
            </a:r>
          </a:p>
          <a:p>
            <a:pPr lvl="1"/>
            <a:r>
              <a:rPr lang="en-GB" dirty="0"/>
              <a:t>The air pockets are made by injecting gas into liquid aluminium or titanium</a:t>
            </a:r>
          </a:p>
          <a:p>
            <a:pPr lvl="1"/>
            <a:r>
              <a:rPr lang="en-GB" dirty="0"/>
              <a:t>They are 100% recyclable</a:t>
            </a:r>
          </a:p>
          <a:p>
            <a:r>
              <a:rPr lang="en-GB" dirty="0"/>
              <a:t>How might metal foams be </a:t>
            </a:r>
            <a:br>
              <a:rPr lang="en-GB" dirty="0"/>
            </a:br>
            <a:r>
              <a:rPr lang="en-GB" dirty="0"/>
              <a:t>beneficial to the aircraft and automotive industries?</a:t>
            </a:r>
          </a:p>
          <a:p>
            <a:pPr lvl="1"/>
            <a:endParaRPr lang="en-GB" dirty="0"/>
          </a:p>
          <a:p>
            <a:pPr lvl="1"/>
            <a:endParaRPr lang="en-GB" dirty="0"/>
          </a:p>
        </p:txBody>
      </p:sp>
    </p:spTree>
    <p:extLst>
      <p:ext uri="{BB962C8B-B14F-4D97-AF65-F5344CB8AC3E}">
        <p14:creationId xmlns:p14="http://schemas.microsoft.com/office/powerpoint/2010/main" val="387201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3</a:t>
            </a:r>
          </a:p>
        </p:txBody>
      </p:sp>
      <p:sp>
        <p:nvSpPr>
          <p:cNvPr id="3" name="Text Placeholder 2"/>
          <p:cNvSpPr>
            <a:spLocks noGrp="1"/>
          </p:cNvSpPr>
          <p:nvPr>
            <p:ph type="body" sz="quarter" idx="14"/>
          </p:nvPr>
        </p:nvSpPr>
        <p:spPr/>
        <p:txBody>
          <a:bodyPr/>
          <a:lstStyle/>
          <a:p>
            <a:r>
              <a:rPr lang="en-GB" dirty="0"/>
              <a:t>Complete the worksheet</a:t>
            </a:r>
          </a:p>
        </p:txBody>
      </p:sp>
      <p:pic>
        <p:nvPicPr>
          <p:cNvPr id="6" name="Picture 5" descr="A person wearing a blue shirt&#10;&#10;Description generated with very high confidence">
            <a:extLst>
              <a:ext uri="{FF2B5EF4-FFF2-40B4-BE49-F238E27FC236}">
                <a16:creationId xmlns:a16="http://schemas.microsoft.com/office/drawing/2014/main" id="{537B201B-FFFD-4CBC-A44E-EE07D8A98B7A}"/>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4087086" y="1302327"/>
            <a:ext cx="3703782" cy="5555673"/>
          </a:xfrm>
          <a:prstGeom prst="rect">
            <a:avLst/>
          </a:prstGeom>
        </p:spPr>
      </p:pic>
    </p:spTree>
    <p:extLst>
      <p:ext uri="{BB962C8B-B14F-4D97-AF65-F5344CB8AC3E}">
        <p14:creationId xmlns:p14="http://schemas.microsoft.com/office/powerpoint/2010/main" val="3301867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a:xfrm>
            <a:off x="724280" y="1704179"/>
            <a:ext cx="7797230" cy="4511894"/>
          </a:xfrm>
        </p:spPr>
        <p:txBody>
          <a:bodyPr/>
          <a:lstStyle/>
          <a:p>
            <a:r>
              <a:rPr lang="en-GB" dirty="0"/>
              <a:t>Name </a:t>
            </a:r>
            <a:r>
              <a:rPr lang="en-GB" b="1" dirty="0"/>
              <a:t>two</a:t>
            </a:r>
            <a:r>
              <a:rPr lang="en-GB" dirty="0"/>
              <a:t> modern materials that can be shaped using heat</a:t>
            </a:r>
          </a:p>
          <a:p>
            <a:r>
              <a:rPr lang="en-GB" dirty="0"/>
              <a:t>Which modern materials are currently in a very early stage of development?</a:t>
            </a:r>
          </a:p>
          <a:p>
            <a:r>
              <a:rPr lang="en-GB" dirty="0"/>
              <a:t>Explain how biodegradable polymers reduce the amount of fossil fuel used in plastic manufacturing</a:t>
            </a:r>
          </a:p>
          <a:p>
            <a:r>
              <a:rPr lang="en-GB" dirty="0"/>
              <a:t>Which modern materials can be used to improve strength-to-weight ratios and performance in the automotive industry?</a:t>
            </a:r>
          </a:p>
        </p:txBody>
      </p:sp>
    </p:spTree>
    <p:extLst>
      <p:ext uri="{BB962C8B-B14F-4D97-AF65-F5344CB8AC3E}">
        <p14:creationId xmlns:p14="http://schemas.microsoft.com/office/powerpoint/2010/main" val="3006116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Be able to recognise a range of modern materials</a:t>
            </a:r>
          </a:p>
          <a:p>
            <a:r>
              <a:rPr lang="en-GB" dirty="0"/>
              <a:t>Describe developments made through the </a:t>
            </a:r>
            <a:br>
              <a:rPr lang="en-GB" dirty="0"/>
            </a:br>
            <a:r>
              <a:rPr lang="en-GB" dirty="0"/>
              <a:t>invention of new or improved processes involving modern materials</a:t>
            </a:r>
          </a:p>
          <a:p>
            <a:r>
              <a:rPr lang="en-GB" dirty="0"/>
              <a:t>Explain how modern materials can be used to </a:t>
            </a:r>
            <a:br>
              <a:rPr lang="en-GB" dirty="0"/>
            </a:br>
            <a:r>
              <a:rPr lang="en-GB" dirty="0"/>
              <a:t>alter functionality</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4135027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F340A6-3EEA-4C78-A376-AEDE7AB4FA8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09461" y="2798142"/>
            <a:ext cx="4634539" cy="3885389"/>
          </a:xfrm>
          <a:prstGeom prst="rect">
            <a:avLst/>
          </a:prstGeom>
        </p:spPr>
      </p:pic>
      <p:sp>
        <p:nvSpPr>
          <p:cNvPr id="2" name="Text Placeholder 1"/>
          <p:cNvSpPr>
            <a:spLocks noGrp="1"/>
          </p:cNvSpPr>
          <p:nvPr>
            <p:ph type="body" sz="quarter" idx="13"/>
          </p:nvPr>
        </p:nvSpPr>
        <p:spPr/>
        <p:txBody>
          <a:bodyPr/>
          <a:lstStyle/>
          <a:p>
            <a:r>
              <a:rPr lang="en-GB" dirty="0"/>
              <a:t>Modern materials</a:t>
            </a:r>
          </a:p>
        </p:txBody>
      </p:sp>
      <p:sp>
        <p:nvSpPr>
          <p:cNvPr id="3" name="Text Placeholder 2"/>
          <p:cNvSpPr>
            <a:spLocks noGrp="1"/>
          </p:cNvSpPr>
          <p:nvPr>
            <p:ph type="body" sz="quarter" idx="14"/>
          </p:nvPr>
        </p:nvSpPr>
        <p:spPr>
          <a:xfrm>
            <a:off x="724280" y="1704179"/>
            <a:ext cx="7797230" cy="4788985"/>
          </a:xfrm>
        </p:spPr>
        <p:txBody>
          <a:bodyPr/>
          <a:lstStyle/>
          <a:p>
            <a:r>
              <a:rPr lang="en-GB" dirty="0"/>
              <a:t>New and improved materials are constantly being discovered and developed </a:t>
            </a:r>
          </a:p>
          <a:p>
            <a:r>
              <a:rPr lang="en-GB" dirty="0"/>
              <a:t>Modern materials can help to solve: </a:t>
            </a:r>
          </a:p>
          <a:p>
            <a:pPr lvl="1"/>
            <a:r>
              <a:rPr lang="en-GB" dirty="0"/>
              <a:t>design issues</a:t>
            </a:r>
          </a:p>
          <a:p>
            <a:pPr lvl="1"/>
            <a:r>
              <a:rPr lang="en-GB" dirty="0"/>
              <a:t>technical constraints</a:t>
            </a:r>
          </a:p>
          <a:p>
            <a:pPr lvl="1"/>
            <a:r>
              <a:rPr lang="en-GB" dirty="0"/>
              <a:t>environmental issues</a:t>
            </a:r>
          </a:p>
          <a:p>
            <a:r>
              <a:rPr lang="en-GB" dirty="0"/>
              <a:t>Which non-stick modern </a:t>
            </a:r>
            <a:br>
              <a:rPr lang="en-GB" dirty="0"/>
            </a:br>
            <a:r>
              <a:rPr lang="en-GB" dirty="0"/>
              <a:t>material is used to coat </a:t>
            </a:r>
            <a:br>
              <a:rPr lang="en-GB" dirty="0"/>
            </a:br>
            <a:r>
              <a:rPr lang="en-GB" dirty="0"/>
              <a:t>some kitchen equipment?</a:t>
            </a:r>
          </a:p>
          <a:p>
            <a:pPr lvl="1"/>
            <a:endParaRPr lang="en-GB" dirty="0"/>
          </a:p>
        </p:txBody>
      </p:sp>
      <p:pic>
        <p:nvPicPr>
          <p:cNvPr id="8" name="Picture 7">
            <a:extLst>
              <a:ext uri="{FF2B5EF4-FFF2-40B4-BE49-F238E27FC236}">
                <a16:creationId xmlns:a16="http://schemas.microsoft.com/office/drawing/2014/main" id="{C8FECC66-0650-4F3A-A404-B86154D38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7" cy="338521"/>
          </a:xfrm>
          <a:prstGeom prst="rect">
            <a:avLst/>
          </a:prstGeom>
        </p:spPr>
      </p:pic>
    </p:spTree>
    <p:extLst>
      <p:ext uri="{BB962C8B-B14F-4D97-AF65-F5344CB8AC3E}">
        <p14:creationId xmlns:p14="http://schemas.microsoft.com/office/powerpoint/2010/main" val="1850721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35C388-DB1F-4314-AF18-4CEDA1EAD74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196855" y="3365370"/>
            <a:ext cx="5947145" cy="3492632"/>
          </a:xfrm>
          <a:prstGeom prst="rect">
            <a:avLst/>
          </a:prstGeom>
        </p:spPr>
      </p:pic>
      <p:sp>
        <p:nvSpPr>
          <p:cNvPr id="2" name="Text Placeholder 1"/>
          <p:cNvSpPr>
            <a:spLocks noGrp="1"/>
          </p:cNvSpPr>
          <p:nvPr>
            <p:ph type="body" sz="quarter" idx="13"/>
          </p:nvPr>
        </p:nvSpPr>
        <p:spPr/>
        <p:txBody>
          <a:bodyPr/>
          <a:lstStyle/>
          <a:p>
            <a:r>
              <a:rPr lang="en-GB" dirty="0"/>
              <a:t>What is a modern material?</a:t>
            </a:r>
          </a:p>
        </p:txBody>
      </p:sp>
      <p:sp>
        <p:nvSpPr>
          <p:cNvPr id="3" name="Text Placeholder 2"/>
          <p:cNvSpPr>
            <a:spLocks noGrp="1"/>
          </p:cNvSpPr>
          <p:nvPr>
            <p:ph type="body" sz="quarter" idx="14"/>
          </p:nvPr>
        </p:nvSpPr>
        <p:spPr/>
        <p:txBody>
          <a:bodyPr/>
          <a:lstStyle/>
          <a:p>
            <a:r>
              <a:rPr lang="en-GB" dirty="0"/>
              <a:t>Modern materials are new inventions or one that has been relatively recently discovered</a:t>
            </a:r>
          </a:p>
          <a:p>
            <a:r>
              <a:rPr lang="en-GB" dirty="0"/>
              <a:t>A material or element may also be used or combined in a way that is different from its normal function </a:t>
            </a:r>
          </a:p>
          <a:p>
            <a:pPr lvl="1"/>
            <a:r>
              <a:rPr lang="en-GB" dirty="0"/>
              <a:t>It might be blended, coated, alloyed or treated to improve its functional or aesthetic properties</a:t>
            </a:r>
          </a:p>
          <a:p>
            <a:pPr lvl="1"/>
            <a:r>
              <a:rPr lang="en-GB" dirty="0"/>
              <a:t>Which modern </a:t>
            </a:r>
            <a:br>
              <a:rPr lang="en-GB" dirty="0"/>
            </a:br>
            <a:r>
              <a:rPr lang="en-GB" dirty="0"/>
              <a:t>security features </a:t>
            </a:r>
            <a:br>
              <a:rPr lang="en-GB" dirty="0"/>
            </a:br>
            <a:r>
              <a:rPr lang="en-GB" dirty="0"/>
              <a:t>do many new </a:t>
            </a:r>
            <a:br>
              <a:rPr lang="en-GB" dirty="0"/>
            </a:br>
            <a:r>
              <a:rPr lang="en-GB" dirty="0"/>
              <a:t>bank notes have? </a:t>
            </a:r>
          </a:p>
        </p:txBody>
      </p:sp>
      <p:pic>
        <p:nvPicPr>
          <p:cNvPr id="10" name="Picture 9">
            <a:extLst>
              <a:ext uri="{FF2B5EF4-FFF2-40B4-BE49-F238E27FC236}">
                <a16:creationId xmlns:a16="http://schemas.microsoft.com/office/drawing/2014/main" id="{3B29CC4C-68DA-447B-B039-4E24810FD9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7" cy="338521"/>
          </a:xfrm>
          <a:prstGeom prst="rect">
            <a:avLst/>
          </a:prstGeom>
        </p:spPr>
      </p:pic>
    </p:spTree>
    <p:extLst>
      <p:ext uri="{BB962C8B-B14F-4D97-AF65-F5344CB8AC3E}">
        <p14:creationId xmlns:p14="http://schemas.microsoft.com/office/powerpoint/2010/main" val="2154684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C5A748-2B3D-40D1-A48B-D0EFAABACDA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6355774" y="738448"/>
            <a:ext cx="2788225" cy="6056416"/>
          </a:xfrm>
          <a:prstGeom prst="rect">
            <a:avLst/>
          </a:prstGeom>
        </p:spPr>
      </p:pic>
      <p:sp>
        <p:nvSpPr>
          <p:cNvPr id="2" name="Text Placeholder 1"/>
          <p:cNvSpPr>
            <a:spLocks noGrp="1"/>
          </p:cNvSpPr>
          <p:nvPr>
            <p:ph type="body" sz="quarter" idx="13"/>
          </p:nvPr>
        </p:nvSpPr>
        <p:spPr/>
        <p:txBody>
          <a:bodyPr/>
          <a:lstStyle/>
          <a:p>
            <a:r>
              <a:rPr lang="en-GB" dirty="0"/>
              <a:t>Biodegradable polymers</a:t>
            </a:r>
          </a:p>
        </p:txBody>
      </p:sp>
      <p:sp>
        <p:nvSpPr>
          <p:cNvPr id="3" name="Text Placeholder 2"/>
          <p:cNvSpPr>
            <a:spLocks noGrp="1"/>
          </p:cNvSpPr>
          <p:nvPr>
            <p:ph type="body" sz="quarter" idx="14"/>
          </p:nvPr>
        </p:nvSpPr>
        <p:spPr>
          <a:xfrm>
            <a:off x="724280" y="1704179"/>
            <a:ext cx="6341538" cy="5017132"/>
          </a:xfrm>
        </p:spPr>
        <p:txBody>
          <a:bodyPr/>
          <a:lstStyle/>
          <a:p>
            <a:r>
              <a:rPr lang="en-GB" dirty="0"/>
              <a:t>Biodegradable polymers are made from vegetable starches, often corn-starch</a:t>
            </a:r>
          </a:p>
          <a:p>
            <a:r>
              <a:rPr lang="en-GB" dirty="0"/>
              <a:t>Common varieties include:</a:t>
            </a:r>
          </a:p>
          <a:p>
            <a:pPr lvl="1"/>
            <a:r>
              <a:rPr lang="en-GB" dirty="0"/>
              <a:t>Polylactic acid (PLA) commonly used in </a:t>
            </a:r>
            <a:br>
              <a:rPr lang="en-GB" dirty="0"/>
            </a:br>
            <a:r>
              <a:rPr lang="en-GB" dirty="0"/>
              <a:t>3D printing filament</a:t>
            </a:r>
          </a:p>
          <a:p>
            <a:pPr lvl="1"/>
            <a:r>
              <a:rPr lang="en-GB" dirty="0"/>
              <a:t>Polyhydroxybutyrate (PHB) under the trade name Biopol</a:t>
            </a:r>
            <a:r>
              <a:rPr lang="en-GB" baseline="30000" dirty="0"/>
              <a:t>TM</a:t>
            </a:r>
          </a:p>
          <a:p>
            <a:pPr lvl="1"/>
            <a:r>
              <a:rPr lang="en-GB" dirty="0"/>
              <a:t>Polycaprolactone (PCL) known as Polymorph</a:t>
            </a:r>
          </a:p>
          <a:p>
            <a:r>
              <a:rPr lang="en-GB" dirty="0"/>
              <a:t>Why might some biodegradable polymers struggle to decompose in a landfill site?</a:t>
            </a:r>
          </a:p>
          <a:p>
            <a:endParaRPr lang="en-GB" baseline="30000" dirty="0"/>
          </a:p>
          <a:p>
            <a:endParaRPr lang="en-GB" dirty="0"/>
          </a:p>
        </p:txBody>
      </p:sp>
      <p:pic>
        <p:nvPicPr>
          <p:cNvPr id="9" name="Picture 8">
            <a:extLst>
              <a:ext uri="{FF2B5EF4-FFF2-40B4-BE49-F238E27FC236}">
                <a16:creationId xmlns:a16="http://schemas.microsoft.com/office/drawing/2014/main" id="{EF3D2276-6B54-484C-BB1B-B446AFF6F0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7" cy="338521"/>
          </a:xfrm>
          <a:prstGeom prst="rect">
            <a:avLst/>
          </a:prstGeom>
        </p:spPr>
      </p:pic>
    </p:spTree>
    <p:extLst>
      <p:ext uri="{BB962C8B-B14F-4D97-AF65-F5344CB8AC3E}">
        <p14:creationId xmlns:p14="http://schemas.microsoft.com/office/powerpoint/2010/main" val="3456090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E1F02D-07E5-4D0A-B6CB-7FC474C1BD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2777" y="3561611"/>
            <a:ext cx="8003970" cy="3296390"/>
          </a:xfrm>
          <a:prstGeom prst="rect">
            <a:avLst/>
          </a:prstGeom>
        </p:spPr>
      </p:pic>
      <p:sp>
        <p:nvSpPr>
          <p:cNvPr id="2" name="Text Placeholder 1"/>
          <p:cNvSpPr>
            <a:spLocks noGrp="1"/>
          </p:cNvSpPr>
          <p:nvPr>
            <p:ph type="body" sz="quarter" idx="13"/>
          </p:nvPr>
        </p:nvSpPr>
        <p:spPr/>
        <p:txBody>
          <a:bodyPr/>
          <a:lstStyle/>
          <a:p>
            <a:r>
              <a:rPr lang="en-GB" dirty="0"/>
              <a:t>Did you know…?</a:t>
            </a:r>
          </a:p>
        </p:txBody>
      </p:sp>
      <p:sp>
        <p:nvSpPr>
          <p:cNvPr id="3" name="Text Placeholder 2"/>
          <p:cNvSpPr>
            <a:spLocks noGrp="1"/>
          </p:cNvSpPr>
          <p:nvPr>
            <p:ph type="body" sz="quarter" idx="14"/>
          </p:nvPr>
        </p:nvSpPr>
        <p:spPr/>
        <p:txBody>
          <a:bodyPr/>
          <a:lstStyle/>
          <a:p>
            <a:r>
              <a:rPr lang="en-GB" dirty="0"/>
              <a:t>The Saltwater Brewery (Florida USA) used wheat and barley remnants from brewing their beer to make 100% biodegradable, compostable and edible six-pack rings</a:t>
            </a:r>
          </a:p>
          <a:p>
            <a:pPr lvl="1"/>
            <a:r>
              <a:rPr lang="en-GB" dirty="0"/>
              <a:t>Discuss which other commonly thrown away plastic products could benefit from being made from such a modern material</a:t>
            </a:r>
          </a:p>
        </p:txBody>
      </p:sp>
      <p:pic>
        <p:nvPicPr>
          <p:cNvPr id="8" name="Picture 7">
            <a:extLst>
              <a:ext uri="{FF2B5EF4-FFF2-40B4-BE49-F238E27FC236}">
                <a16:creationId xmlns:a16="http://schemas.microsoft.com/office/drawing/2014/main" id="{1AFBCBA0-BFC1-48BA-80D0-A0F0EF0891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7" cy="338521"/>
          </a:xfrm>
          <a:prstGeom prst="rect">
            <a:avLst/>
          </a:prstGeom>
        </p:spPr>
      </p:pic>
    </p:spTree>
    <p:extLst>
      <p:ext uri="{BB962C8B-B14F-4D97-AF65-F5344CB8AC3E}">
        <p14:creationId xmlns:p14="http://schemas.microsoft.com/office/powerpoint/2010/main" val="3353775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Polymorph and Coolmorph</a:t>
            </a:r>
            <a:r>
              <a:rPr lang="en-GB" baseline="30000" dirty="0"/>
              <a:t>TM</a:t>
            </a:r>
          </a:p>
        </p:txBody>
      </p:sp>
      <p:sp>
        <p:nvSpPr>
          <p:cNvPr id="3" name="Text Placeholder 2"/>
          <p:cNvSpPr>
            <a:spLocks noGrp="1"/>
          </p:cNvSpPr>
          <p:nvPr>
            <p:ph type="body" sz="quarter" idx="14"/>
          </p:nvPr>
        </p:nvSpPr>
        <p:spPr>
          <a:xfrm>
            <a:off x="724280" y="1704179"/>
            <a:ext cx="7797230" cy="4031603"/>
          </a:xfrm>
        </p:spPr>
        <p:txBody>
          <a:bodyPr/>
          <a:lstStyle/>
          <a:p>
            <a:r>
              <a:rPr lang="en-GB" dirty="0"/>
              <a:t>Polycaprolactone (PCL) is a low temperature, </a:t>
            </a:r>
            <a:br>
              <a:rPr lang="en-GB" dirty="0"/>
            </a:br>
            <a:r>
              <a:rPr lang="en-GB" dirty="0"/>
              <a:t>hand-mouldable polymer </a:t>
            </a:r>
          </a:p>
          <a:p>
            <a:r>
              <a:rPr lang="en-GB" dirty="0"/>
              <a:t>Polymorph fuses at 62°C, although Coolmorph</a:t>
            </a:r>
            <a:r>
              <a:rPr lang="en-GB" baseline="30000" dirty="0"/>
              <a:t>TM</a:t>
            </a:r>
            <a:r>
              <a:rPr lang="en-GB" dirty="0"/>
              <a:t> bonds together at just 42°C making it easier to use</a:t>
            </a:r>
          </a:p>
          <a:p>
            <a:pPr lvl="1"/>
            <a:r>
              <a:rPr lang="en-GB" dirty="0"/>
              <a:t>They are both biodegradable, non-toxic and can be coloured </a:t>
            </a:r>
          </a:p>
          <a:p>
            <a:pPr lvl="1"/>
            <a:r>
              <a:rPr lang="en-GB" dirty="0"/>
              <a:t>They are ideal for modelling as they can be shaped using only </a:t>
            </a:r>
            <a:br>
              <a:rPr lang="en-GB" dirty="0"/>
            </a:br>
            <a:r>
              <a:rPr lang="en-GB" dirty="0"/>
              <a:t>hand pressure</a:t>
            </a:r>
          </a:p>
          <a:p>
            <a:pPr lvl="1"/>
            <a:r>
              <a:rPr lang="en-GB" dirty="0"/>
              <a:t>They can be reused and remoulded multiple times</a:t>
            </a:r>
          </a:p>
          <a:p>
            <a:r>
              <a:rPr lang="en-GB" dirty="0"/>
              <a:t>How could PCL be used to make repairs to household items?</a:t>
            </a:r>
          </a:p>
          <a:p>
            <a:endParaRPr lang="en-GB" dirty="0"/>
          </a:p>
          <a:p>
            <a:endParaRPr lang="en-GB" dirty="0"/>
          </a:p>
        </p:txBody>
      </p:sp>
    </p:spTree>
    <p:extLst>
      <p:ext uri="{BB962C8B-B14F-4D97-AF65-F5344CB8AC3E}">
        <p14:creationId xmlns:p14="http://schemas.microsoft.com/office/powerpoint/2010/main" val="356093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10;&#10;Description generated with high confidence">
            <a:extLst>
              <a:ext uri="{FF2B5EF4-FFF2-40B4-BE49-F238E27FC236}">
                <a16:creationId xmlns:a16="http://schemas.microsoft.com/office/drawing/2014/main" id="{D20190FA-E7C7-4192-8671-064932F64C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4834308" y="647000"/>
            <a:ext cx="4309692" cy="6216802"/>
          </a:xfrm>
          <a:prstGeom prst="rect">
            <a:avLst/>
          </a:prstGeom>
        </p:spPr>
      </p:pic>
      <p:pic>
        <p:nvPicPr>
          <p:cNvPr id="8" name="Picture 7" descr="A picture containing indoor&#10;&#10;Description generated with high confidence">
            <a:extLst>
              <a:ext uri="{FF2B5EF4-FFF2-40B4-BE49-F238E27FC236}">
                <a16:creationId xmlns:a16="http://schemas.microsoft.com/office/drawing/2014/main" id="{57DA5E88-2565-494B-80F5-423CDF7811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647000"/>
            <a:ext cx="5194300" cy="6216802"/>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rPr>
              <a:t>Flexible MDF</a:t>
            </a:r>
          </a:p>
        </p:txBody>
      </p:sp>
      <p:sp>
        <p:nvSpPr>
          <p:cNvPr id="3" name="Text Placeholder 2"/>
          <p:cNvSpPr>
            <a:spLocks noGrp="1"/>
          </p:cNvSpPr>
          <p:nvPr>
            <p:ph type="body" sz="quarter" idx="14"/>
          </p:nvPr>
        </p:nvSpPr>
        <p:spPr/>
        <p:txBody>
          <a:bodyPr/>
          <a:lstStyle/>
          <a:p>
            <a:r>
              <a:rPr lang="en-GB" dirty="0">
                <a:solidFill>
                  <a:schemeClr val="bg1"/>
                </a:solidFill>
              </a:rPr>
              <a:t>Flexible MDF allows for the </a:t>
            </a:r>
            <a:br>
              <a:rPr lang="en-GB" dirty="0">
                <a:solidFill>
                  <a:schemeClr val="bg1"/>
                </a:solidFill>
              </a:rPr>
            </a:br>
            <a:r>
              <a:rPr lang="en-GB" dirty="0">
                <a:solidFill>
                  <a:schemeClr val="bg1"/>
                </a:solidFill>
              </a:rPr>
              <a:t>creation of natural curves </a:t>
            </a:r>
          </a:p>
          <a:p>
            <a:r>
              <a:rPr lang="en-GB" dirty="0">
                <a:solidFill>
                  <a:schemeClr val="bg1"/>
                </a:solidFill>
              </a:rPr>
              <a:t>It is commonly used in the</a:t>
            </a:r>
            <a:br>
              <a:rPr lang="en-GB" dirty="0">
                <a:solidFill>
                  <a:schemeClr val="bg1"/>
                </a:solidFill>
              </a:rPr>
            </a:br>
            <a:r>
              <a:rPr lang="en-GB" dirty="0">
                <a:solidFill>
                  <a:schemeClr val="bg1"/>
                </a:solidFill>
              </a:rPr>
              <a:t>design of shop fittings and</a:t>
            </a:r>
            <a:br>
              <a:rPr lang="en-GB" dirty="0">
                <a:solidFill>
                  <a:schemeClr val="bg1"/>
                </a:solidFill>
              </a:rPr>
            </a:br>
            <a:r>
              <a:rPr lang="en-GB" dirty="0">
                <a:solidFill>
                  <a:schemeClr val="bg1"/>
                </a:solidFill>
              </a:rPr>
              <a:t>bespoke commercial projects</a:t>
            </a:r>
          </a:p>
          <a:p>
            <a:pPr lvl="1"/>
            <a:r>
              <a:rPr lang="en-GB" dirty="0">
                <a:solidFill>
                  <a:srgbClr val="D1DA2E"/>
                </a:solidFill>
              </a:rPr>
              <a:t>Routed or machined grooves </a:t>
            </a:r>
            <a:br>
              <a:rPr lang="en-GB" dirty="0">
                <a:solidFill>
                  <a:srgbClr val="D1DA2E"/>
                </a:solidFill>
              </a:rPr>
            </a:br>
            <a:r>
              <a:rPr lang="en-GB" dirty="0">
                <a:solidFill>
                  <a:srgbClr val="D1DA2E"/>
                </a:solidFill>
              </a:rPr>
              <a:t>enable the material to bend</a:t>
            </a:r>
          </a:p>
          <a:p>
            <a:pPr lvl="1"/>
            <a:r>
              <a:rPr lang="en-GB" dirty="0">
                <a:solidFill>
                  <a:srgbClr val="D1DA2E"/>
                </a:solidFill>
              </a:rPr>
              <a:t>Name an alternative flexible </a:t>
            </a:r>
            <a:br>
              <a:rPr lang="en-GB" dirty="0">
                <a:solidFill>
                  <a:srgbClr val="D1DA2E"/>
                </a:solidFill>
              </a:rPr>
            </a:br>
            <a:r>
              <a:rPr lang="en-GB" dirty="0">
                <a:solidFill>
                  <a:srgbClr val="D1DA2E"/>
                </a:solidFill>
              </a:rPr>
              <a:t>timber-based material?</a:t>
            </a:r>
          </a:p>
        </p:txBody>
      </p:sp>
      <p:pic>
        <p:nvPicPr>
          <p:cNvPr id="9" name="Picture 8">
            <a:extLst>
              <a:ext uri="{FF2B5EF4-FFF2-40B4-BE49-F238E27FC236}">
                <a16:creationId xmlns:a16="http://schemas.microsoft.com/office/drawing/2014/main" id="{7363721E-071E-44FF-9C70-114DE5A548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5468" y="6310632"/>
            <a:ext cx="1432857" cy="338521"/>
          </a:xfrm>
          <a:prstGeom prst="rect">
            <a:avLst/>
          </a:prstGeom>
        </p:spPr>
      </p:pic>
    </p:spTree>
    <p:extLst>
      <p:ext uri="{BB962C8B-B14F-4D97-AF65-F5344CB8AC3E}">
        <p14:creationId xmlns:p14="http://schemas.microsoft.com/office/powerpoint/2010/main" val="2231455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F57FB4-83FF-4056-9FC1-9CA0CD5DBC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86772" y="1551604"/>
            <a:ext cx="3057228" cy="4897277"/>
          </a:xfrm>
          <a:prstGeom prst="rect">
            <a:avLst/>
          </a:prstGeom>
        </p:spPr>
      </p:pic>
      <p:sp>
        <p:nvSpPr>
          <p:cNvPr id="2" name="Text Placeholder 1"/>
          <p:cNvSpPr>
            <a:spLocks noGrp="1"/>
          </p:cNvSpPr>
          <p:nvPr>
            <p:ph type="body" sz="quarter" idx="13"/>
          </p:nvPr>
        </p:nvSpPr>
        <p:spPr/>
        <p:txBody>
          <a:bodyPr/>
          <a:lstStyle/>
          <a:p>
            <a:r>
              <a:rPr lang="en-GB"/>
              <a:t>Titanium</a:t>
            </a:r>
            <a:endParaRPr lang="en-GB" dirty="0"/>
          </a:p>
        </p:txBody>
      </p:sp>
      <p:sp>
        <p:nvSpPr>
          <p:cNvPr id="3" name="Text Placeholder 2"/>
          <p:cNvSpPr>
            <a:spLocks noGrp="1"/>
          </p:cNvSpPr>
          <p:nvPr>
            <p:ph type="body" sz="quarter" idx="14"/>
          </p:nvPr>
        </p:nvSpPr>
        <p:spPr>
          <a:xfrm>
            <a:off x="724280" y="1704179"/>
            <a:ext cx="6228063" cy="3453607"/>
          </a:xfrm>
        </p:spPr>
        <p:txBody>
          <a:bodyPr/>
          <a:lstStyle/>
          <a:p>
            <a:r>
              <a:rPr lang="en-GB" dirty="0"/>
              <a:t>Although a chemical element, titanium is commonly alloyed with other metals</a:t>
            </a:r>
          </a:p>
          <a:p>
            <a:pPr lvl="1"/>
            <a:r>
              <a:rPr lang="en-GB" dirty="0"/>
              <a:t>It is relatively lightweight, tough and stiff </a:t>
            </a:r>
            <a:br>
              <a:rPr lang="en-GB" dirty="0"/>
            </a:br>
            <a:r>
              <a:rPr lang="en-GB" dirty="0"/>
              <a:t>with low density</a:t>
            </a:r>
          </a:p>
          <a:p>
            <a:pPr lvl="1"/>
            <a:r>
              <a:rPr lang="en-GB" dirty="0"/>
              <a:t>It has excellent corrosion resistance </a:t>
            </a:r>
            <a:br>
              <a:rPr lang="en-GB" dirty="0"/>
            </a:br>
            <a:r>
              <a:rPr lang="en-GB" dirty="0"/>
              <a:t>making it very versatile</a:t>
            </a:r>
          </a:p>
          <a:p>
            <a:pPr lvl="1"/>
            <a:r>
              <a:rPr lang="en-GB" dirty="0"/>
              <a:t>Titanium does not react with </a:t>
            </a:r>
            <a:br>
              <a:rPr lang="en-GB" dirty="0"/>
            </a:br>
            <a:r>
              <a:rPr lang="en-GB" dirty="0"/>
              <a:t>the human body, making it ideal for </a:t>
            </a:r>
            <a:br>
              <a:rPr lang="en-GB" dirty="0"/>
            </a:br>
            <a:r>
              <a:rPr lang="en-GB" dirty="0"/>
              <a:t>medical applications</a:t>
            </a:r>
          </a:p>
          <a:p>
            <a:r>
              <a:rPr lang="en-GB" dirty="0"/>
              <a:t>Where might a metal with these properties be useful?</a:t>
            </a:r>
          </a:p>
          <a:p>
            <a:endParaRPr lang="en-GB" dirty="0"/>
          </a:p>
        </p:txBody>
      </p:sp>
      <p:pic>
        <p:nvPicPr>
          <p:cNvPr id="8" name="Picture 7">
            <a:extLst>
              <a:ext uri="{FF2B5EF4-FFF2-40B4-BE49-F238E27FC236}">
                <a16:creationId xmlns:a16="http://schemas.microsoft.com/office/drawing/2014/main" id="{EE09D03E-3735-45D4-94C7-9E57787A22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7" cy="338521"/>
          </a:xfrm>
          <a:prstGeom prst="rect">
            <a:avLst/>
          </a:prstGeom>
        </p:spPr>
      </p:pic>
    </p:spTree>
    <p:extLst>
      <p:ext uri="{BB962C8B-B14F-4D97-AF65-F5344CB8AC3E}">
        <p14:creationId xmlns:p14="http://schemas.microsoft.com/office/powerpoint/2010/main" val="2160448182"/>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F0E80F59BB104798E222572B3D5FDE" ma:contentTypeVersion="12" ma:contentTypeDescription="Create a new document." ma:contentTypeScope="" ma:versionID="6d3ace640bf360eaecbf916c3d376203">
  <xsd:schema xmlns:xsd="http://www.w3.org/2001/XMLSchema" xmlns:xs="http://www.w3.org/2001/XMLSchema" xmlns:p="http://schemas.microsoft.com/office/2006/metadata/properties" xmlns:ns2="3cde8ce8-497b-4d58-ad3b-77e996642cc8" xmlns:ns3="1c2ace7b-0193-49d6-b28f-a6c5f1daf0a8" targetNamespace="http://schemas.microsoft.com/office/2006/metadata/properties" ma:root="true" ma:fieldsID="68de4921ee568875b070f02223174350" ns2:_="" ns3:_="">
    <xsd:import namespace="3cde8ce8-497b-4d58-ad3b-77e996642cc8"/>
    <xsd:import namespace="1c2ace7b-0193-49d6-b28f-a6c5f1daf0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de8ce8-497b-4d58-ad3b-77e996642c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2ace7b-0193-49d6-b28f-a6c5f1daf0a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60FE5D-0761-4ABC-8A05-21C6D468A864}"/>
</file>

<file path=customXml/itemProps2.xml><?xml version="1.0" encoding="utf-8"?>
<ds:datastoreItem xmlns:ds="http://schemas.openxmlformats.org/officeDocument/2006/customXml" ds:itemID="{F2B212F9-9BA7-40DC-8C83-C0472BA1E23D}"/>
</file>

<file path=customXml/itemProps3.xml><?xml version="1.0" encoding="utf-8"?>
<ds:datastoreItem xmlns:ds="http://schemas.openxmlformats.org/officeDocument/2006/customXml" ds:itemID="{1898F017-6E3E-42C8-A8FE-080DC14A2CA4}"/>
</file>

<file path=docProps/app.xml><?xml version="1.0" encoding="utf-8"?>
<Properties xmlns="http://schemas.openxmlformats.org/officeDocument/2006/extended-properties" xmlns:vt="http://schemas.openxmlformats.org/officeDocument/2006/docPropsVTypes">
  <TotalTime>9596</TotalTime>
  <Words>462</Words>
  <Application>Microsoft Office PowerPoint</Application>
  <PresentationFormat>On-screen Show (4:3)</PresentationFormat>
  <Paragraphs>101</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Calibri</vt:lpstr>
      <vt:lpstr>Museo 900</vt:lpstr>
      <vt:lpstr>Museo900-Regular</vt:lpstr>
      <vt:lpstr>Museo 500</vt:lpstr>
      <vt:lpstr>Arial</vt:lpstr>
      <vt:lpstr>Museo 100</vt:lpstr>
      <vt:lpstr>Museo 700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Rob Heathcote</cp:lastModifiedBy>
  <cp:revision>156</cp:revision>
  <cp:lastPrinted>2016-07-07T15:33:43Z</cp:lastPrinted>
  <dcterms:created xsi:type="dcterms:W3CDTF">2016-07-06T09:17:47Z</dcterms:created>
  <dcterms:modified xsi:type="dcterms:W3CDTF">2017-09-08T10:10:29Z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0x0101005BF0E80F59BB104798E222572B3D5FDE</vt:lpwstr>
  </property>
</Properties>
</file>