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7" r:id="rId6"/>
    <p:sldId id="265" r:id="rId7"/>
    <p:sldId id="269" r:id="rId8"/>
    <p:sldId id="280" r:id="rId9"/>
    <p:sldId id="271" r:id="rId10"/>
    <p:sldId id="270" r:id="rId11"/>
    <p:sldId id="273" r:id="rId12"/>
    <p:sldId id="275" r:id="rId13"/>
    <p:sldId id="274" r:id="rId14"/>
    <p:sldId id="276" r:id="rId15"/>
    <p:sldId id="277" r:id="rId16"/>
    <p:sldId id="282" r:id="rId17"/>
    <p:sldId id="285" r:id="rId18"/>
    <p:sldId id="281" r:id="rId19"/>
    <p:sldId id="261" r:id="rId20"/>
    <p:sldId id="286" r:id="rId21"/>
    <p:sldId id="283" r:id="rId22"/>
    <p:sldId id="287" r:id="rId23"/>
    <p:sldId id="288" r:id="rId24"/>
    <p:sldId id="284" r:id="rId25"/>
    <p:sldId id="264" r:id="rId26"/>
    <p:sldId id="260" r:id="rId27"/>
  </p:sldIdLst>
  <p:sldSz cx="9144000" cy="6858000" type="screen4x3"/>
  <p:notesSz cx="6858000" cy="9144000"/>
  <p:embeddedFontLst>
    <p:embeddedFont>
      <p:font typeface="Museo900-Regular" panose="02000000000000000000" pitchFamily="2" charset="0"/>
      <p:bold r:id="rId29"/>
    </p:embeddedFont>
    <p:embeddedFont>
      <p:font typeface="Museo 500" panose="02000000000000000000" pitchFamily="2" charset="0"/>
      <p:regular r:id="rId30"/>
    </p:embeddedFont>
    <p:embeddedFont>
      <p:font typeface="Museo 900" panose="02000000000000000000" pitchFamily="2" charset="0"/>
      <p:bold r:id="rId31"/>
    </p:embeddedFont>
    <p:embeddedFont>
      <p:font typeface="Calibri" panose="020F0502020204030204" pitchFamily="34" charset="0"/>
      <p:regular r:id="rId32"/>
      <p:bold r:id="rId33"/>
      <p:italic r:id="rId34"/>
      <p:boldItalic r:id="rId35"/>
    </p:embeddedFont>
    <p:embeddedFont>
      <p:font typeface="Museo 100" panose="02000000000000000000" pitchFamily="2" charset="0"/>
      <p:regular r:id="rId36"/>
    </p:embeddedFont>
    <p:embeddedFont>
      <p:font typeface="Museo 700" panose="02000000000000000000" pitchFamily="2"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D9"/>
    <a:srgbClr val="C1C0BE"/>
    <a:srgbClr val="495C68"/>
    <a:srgbClr val="C3C2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7" autoAdjust="0"/>
  </p:normalViewPr>
  <p:slideViewPr>
    <p:cSldViewPr snapToGrid="0">
      <p:cViewPr varScale="1">
        <p:scale>
          <a:sx n="103" d="100"/>
          <a:sy n="103" d="100"/>
        </p:scale>
        <p:origin x="1776" y="114"/>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862A0-5138-40E2-A248-ED805B693522}" type="datetimeFigureOut">
              <a:rPr lang="en-GB" smtClean="0"/>
              <a:t>30/08/2017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45F4A-6E17-403F-BC34-8CE4808E77C5}" type="slidenum">
              <a:rPr lang="en-GB" smtClean="0"/>
              <a:t>‹#›</a:t>
            </a:fld>
            <a:endParaRPr lang="en-GB"/>
          </a:p>
        </p:txBody>
      </p:sp>
    </p:spTree>
    <p:extLst>
      <p:ext uri="{BB962C8B-B14F-4D97-AF65-F5344CB8AC3E}">
        <p14:creationId xmlns:p14="http://schemas.microsoft.com/office/powerpoint/2010/main" val="46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C45F4A-6E17-403F-BC34-8CE4808E77C5}" type="slidenum">
              <a:rPr lang="en-GB" smtClean="0"/>
              <a:t>24</a:t>
            </a:fld>
            <a:endParaRPr lang="en-GB"/>
          </a:p>
        </p:txBody>
      </p:sp>
    </p:spTree>
    <p:extLst>
      <p:ext uri="{BB962C8B-B14F-4D97-AF65-F5344CB8AC3E}">
        <p14:creationId xmlns:p14="http://schemas.microsoft.com/office/powerpoint/2010/main" val="75558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FFD0D9"/>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p:nvPr>
        </p:nvSpPr>
        <p:spPr>
          <a:xfrm>
            <a:off x="1135884" y="4100382"/>
            <a:ext cx="972000" cy="972000"/>
          </a:xfrm>
          <a:prstGeom prst="rect">
            <a:avLst/>
          </a:prstGeom>
          <a:ln w="114300" cmpd="sng">
            <a:solidFill>
              <a:srgbClr val="FFD0D9"/>
            </a:solidFill>
            <a:miter lim="800000"/>
          </a:ln>
        </p:spPr>
        <p:txBody>
          <a:bodyPr vert="horz" lIns="0" tIns="0" rIns="0" bIns="0" anchor="ctr" anchorCtr="0"/>
          <a:lstStyle>
            <a:lvl1pPr marL="0" indent="0" algn="ctr">
              <a:buNone/>
              <a:defRPr lang="en-US" sz="4500" b="1" kern="1200" dirty="0" smtClean="0">
                <a:solidFill>
                  <a:srgbClr val="FFD0D9"/>
                </a:solidFill>
                <a:latin typeface="Arial"/>
                <a:ea typeface="+mn-ea"/>
                <a:cs typeface="Arial"/>
              </a:defRPr>
            </a:lvl1pPr>
          </a:lstStyle>
          <a:p>
            <a:pPr lvl="0"/>
            <a:endParaRPr lang="en-US" dirty="0"/>
          </a:p>
        </p:txBody>
      </p:sp>
    </p:spTree>
    <p:extLst>
      <p:ext uri="{BB962C8B-B14F-4D97-AF65-F5344CB8AC3E}">
        <p14:creationId xmlns:p14="http://schemas.microsoft.com/office/powerpoint/2010/main" val="190985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95C6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79532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15474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D0D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38822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Ecological and social footprint</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410033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Ecological and social footprint</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325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Ecological and social footprint</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104796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Ecological and social footprint</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52056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a:t>
            </a:r>
            <a:r>
              <a:rPr kumimoji="0" lang="en-GB" sz="1200" b="0" i="0" u="none" strike="noStrike" kern="1200" cap="none" spc="0" normalizeH="0" baseline="0" noProof="0" dirty="0">
                <a:ln>
                  <a:noFill/>
                </a:ln>
                <a:solidFill>
                  <a:schemeClr val="bg1"/>
                </a:solidFill>
                <a:effectLst/>
                <a:uLnTx/>
                <a:uFillTx/>
                <a:latin typeface="Arial"/>
                <a:ea typeface="+mn-ea"/>
                <a:cs typeface="Arial"/>
              </a:rPr>
              <a:t>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Ecological and social footprint</a:t>
            </a:r>
          </a:p>
          <a:p>
            <a:pPr>
              <a:spcBef>
                <a:spcPts val="288"/>
              </a:spcBef>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46893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3090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3</a:t>
            </a:r>
          </a:p>
        </p:txBody>
      </p:sp>
      <p:sp>
        <p:nvSpPr>
          <p:cNvPr id="5" name="Text Placeholder 1"/>
          <p:cNvSpPr>
            <a:spLocks noGrp="1"/>
          </p:cNvSpPr>
          <p:nvPr>
            <p:ph type="body" sz="quarter" idx="10"/>
          </p:nvPr>
        </p:nvSpPr>
        <p:spPr>
          <a:xfrm>
            <a:off x="1803399" y="1805019"/>
            <a:ext cx="2740025"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p:txBody>
      </p:sp>
      <p:sp>
        <p:nvSpPr>
          <p:cNvPr id="6" name="Text Placeholder 2"/>
          <p:cNvSpPr>
            <a:spLocks noGrp="1"/>
          </p:cNvSpPr>
          <p:nvPr>
            <p:ph type="body" sz="quarter" idx="11"/>
          </p:nvPr>
        </p:nvSpPr>
        <p:spPr>
          <a:xfrm>
            <a:off x="4752975" y="1841231"/>
            <a:ext cx="2876550" cy="2201863"/>
          </a:xfrm>
        </p:spPr>
        <p:txBody>
          <a:bodyPr/>
          <a:lstStyle/>
          <a:p>
            <a:r>
              <a:rPr lang="en-US" dirty="0">
                <a:latin typeface="Museo 900" panose="02000000000000000000" pitchFamily="2" charset="0"/>
              </a:rPr>
              <a:t>Ecological and social footprint</a:t>
            </a:r>
          </a:p>
          <a:p>
            <a:endParaRPr lang="en-US" sz="2000" dirty="0">
              <a:latin typeface="Museo 900" panose="02000000000000000000" pitchFamily="2" charset="0"/>
            </a:endParaRPr>
          </a:p>
          <a:p>
            <a:pPr>
              <a:spcBef>
                <a:spcPts val="300"/>
              </a:spcBef>
            </a:pPr>
            <a:r>
              <a:rPr lang="en-US" sz="2000" dirty="0">
                <a:latin typeface="Museo 100" panose="02000000000000000000" pitchFamily="50" charset="0"/>
              </a:rPr>
              <a:t>Unit 4</a:t>
            </a:r>
          </a:p>
          <a:p>
            <a:pPr lvl="1">
              <a:spcBef>
                <a:spcPts val="0"/>
              </a:spcBef>
            </a:pPr>
            <a:r>
              <a:rPr lang="en-US" sz="2000" dirty="0">
                <a:latin typeface="Museo 100" panose="02000000000000000000" pitchFamily="50" charset="0"/>
              </a:rPr>
              <a:t>Common specialist technical principles</a:t>
            </a:r>
          </a:p>
          <a:p>
            <a:endParaRPr lang="en-GB" dirty="0"/>
          </a:p>
        </p:txBody>
      </p:sp>
    </p:spTree>
    <p:extLst>
      <p:ext uri="{BB962C8B-B14F-4D97-AF65-F5344CB8AC3E}">
        <p14:creationId xmlns:p14="http://schemas.microsoft.com/office/powerpoint/2010/main" val="325694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D8349-DC0D-4FD1-A701-CCF1F5CBECB0}"/>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C5F5A159-ED88-423C-9AD1-3749C9BB7682}"/>
              </a:ext>
            </a:extLst>
          </p:cNvPr>
          <p:cNvSpPr>
            <a:spLocks noGrp="1"/>
          </p:cNvSpPr>
          <p:nvPr>
            <p:ph type="body" sz="quarter" idx="14"/>
          </p:nvPr>
        </p:nvSpPr>
        <p:spPr/>
        <p:txBody>
          <a:bodyPr/>
          <a:lstStyle/>
          <a:p>
            <a:r>
              <a:rPr lang="en-GB" dirty="0"/>
              <a:t>Complete </a:t>
            </a:r>
            <a:r>
              <a:rPr lang="en-GB" b="1" dirty="0"/>
              <a:t>Tasks 1</a:t>
            </a:r>
            <a:r>
              <a:rPr lang="en-GB" dirty="0"/>
              <a:t> and </a:t>
            </a:r>
            <a:r>
              <a:rPr lang="en-GB" b="1" dirty="0"/>
              <a:t>2</a:t>
            </a:r>
          </a:p>
          <a:p>
            <a:pPr lvl="1"/>
            <a:r>
              <a:rPr lang="en-GB" dirty="0"/>
              <a:t>How is global warming caused?</a:t>
            </a:r>
          </a:p>
          <a:p>
            <a:pPr lvl="1"/>
            <a:r>
              <a:rPr lang="en-GB" dirty="0"/>
              <a:t>How can lifestyle choices add to or reduce an individual’s carbon footprint?</a:t>
            </a:r>
          </a:p>
        </p:txBody>
      </p:sp>
    </p:spTree>
    <p:extLst>
      <p:ext uri="{BB962C8B-B14F-4D97-AF65-F5344CB8AC3E}">
        <p14:creationId xmlns:p14="http://schemas.microsoft.com/office/powerpoint/2010/main" val="224065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F5293-5FC1-4655-9AB3-CDA294AF2A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701"/>
            <a:ext cx="9144000" cy="6210300"/>
          </a:xfrm>
          <a:prstGeom prst="rect">
            <a:avLst/>
          </a:prstGeom>
        </p:spPr>
      </p:pic>
      <p:sp>
        <p:nvSpPr>
          <p:cNvPr id="2" name="Text Placeholder 1">
            <a:extLst>
              <a:ext uri="{FF2B5EF4-FFF2-40B4-BE49-F238E27FC236}">
                <a16:creationId xmlns:a16="http://schemas.microsoft.com/office/drawing/2014/main" id="{5AD9AE11-71B6-4DE6-8E5C-02B3B3C26019}"/>
              </a:ext>
            </a:extLst>
          </p:cNvPr>
          <p:cNvSpPr>
            <a:spLocks noGrp="1"/>
          </p:cNvSpPr>
          <p:nvPr>
            <p:ph type="body" sz="quarter" idx="13"/>
          </p:nvPr>
        </p:nvSpPr>
        <p:spPr/>
        <p:txBody>
          <a:bodyPr/>
          <a:lstStyle/>
          <a:p>
            <a:r>
              <a:rPr lang="en-GB">
                <a:solidFill>
                  <a:schemeClr val="bg1"/>
                </a:solidFill>
              </a:rPr>
              <a:t>Mining</a:t>
            </a:r>
            <a:endParaRPr lang="en-GB" dirty="0">
              <a:solidFill>
                <a:schemeClr val="bg1"/>
              </a:solidFill>
            </a:endParaRPr>
          </a:p>
        </p:txBody>
      </p:sp>
      <p:sp>
        <p:nvSpPr>
          <p:cNvPr id="3" name="Text Placeholder 2">
            <a:extLst>
              <a:ext uri="{FF2B5EF4-FFF2-40B4-BE49-F238E27FC236}">
                <a16:creationId xmlns:a16="http://schemas.microsoft.com/office/drawing/2014/main" id="{1B462C62-75E4-4817-8F85-2DBF1925075E}"/>
              </a:ext>
            </a:extLst>
          </p:cNvPr>
          <p:cNvSpPr>
            <a:spLocks noGrp="1"/>
          </p:cNvSpPr>
          <p:nvPr>
            <p:ph type="body" sz="quarter" idx="14"/>
          </p:nvPr>
        </p:nvSpPr>
        <p:spPr>
          <a:xfrm>
            <a:off x="724280" y="1704179"/>
            <a:ext cx="7797230" cy="3453607"/>
          </a:xfrm>
        </p:spPr>
        <p:txBody>
          <a:bodyPr/>
          <a:lstStyle/>
          <a:p>
            <a:r>
              <a:rPr lang="en-GB" dirty="0">
                <a:solidFill>
                  <a:schemeClr val="bg1"/>
                </a:solidFill>
              </a:rPr>
              <a:t>What kinds of materials come </a:t>
            </a:r>
            <a:br>
              <a:rPr lang="en-GB" dirty="0">
                <a:solidFill>
                  <a:schemeClr val="bg1"/>
                </a:solidFill>
              </a:rPr>
            </a:br>
            <a:r>
              <a:rPr lang="en-GB" dirty="0">
                <a:solidFill>
                  <a:schemeClr val="bg1"/>
                </a:solidFill>
              </a:rPr>
              <a:t>from mines?</a:t>
            </a:r>
          </a:p>
          <a:p>
            <a:pPr lvl="1"/>
            <a:r>
              <a:rPr lang="en-GB" dirty="0">
                <a:solidFill>
                  <a:srgbClr val="FFD0D9"/>
                </a:solidFill>
              </a:rPr>
              <a:t>How are explosives used in mining?</a:t>
            </a:r>
          </a:p>
          <a:p>
            <a:pPr lvl="1"/>
            <a:r>
              <a:rPr lang="en-GB" dirty="0">
                <a:solidFill>
                  <a:srgbClr val="FFD0D9"/>
                </a:solidFill>
              </a:rPr>
              <a:t>What is the difference between </a:t>
            </a:r>
            <a:br>
              <a:rPr lang="en-GB" dirty="0">
                <a:solidFill>
                  <a:srgbClr val="FFD0D9"/>
                </a:solidFill>
              </a:rPr>
            </a:br>
            <a:r>
              <a:rPr lang="en-GB" dirty="0">
                <a:solidFill>
                  <a:srgbClr val="FFD0D9"/>
                </a:solidFill>
              </a:rPr>
              <a:t>surface mining and </a:t>
            </a:r>
            <a:br>
              <a:rPr lang="en-GB" dirty="0">
                <a:solidFill>
                  <a:srgbClr val="FFD0D9"/>
                </a:solidFill>
              </a:rPr>
            </a:br>
            <a:r>
              <a:rPr lang="en-GB" dirty="0">
                <a:solidFill>
                  <a:srgbClr val="FFD0D9"/>
                </a:solidFill>
              </a:rPr>
              <a:t>underground mining?</a:t>
            </a:r>
          </a:p>
          <a:p>
            <a:pPr lvl="1"/>
            <a:r>
              <a:rPr lang="en-GB" dirty="0">
                <a:solidFill>
                  <a:srgbClr val="FFD0D9"/>
                </a:solidFill>
              </a:rPr>
              <a:t>What are the </a:t>
            </a:r>
            <a:br>
              <a:rPr lang="en-GB" dirty="0">
                <a:solidFill>
                  <a:srgbClr val="FFD0D9"/>
                </a:solidFill>
              </a:rPr>
            </a:br>
            <a:r>
              <a:rPr lang="en-GB" dirty="0">
                <a:solidFill>
                  <a:srgbClr val="FFD0D9"/>
                </a:solidFill>
              </a:rPr>
              <a:t>negative impacts </a:t>
            </a:r>
            <a:br>
              <a:rPr lang="en-GB" dirty="0">
                <a:solidFill>
                  <a:srgbClr val="FFD0D9"/>
                </a:solidFill>
              </a:rPr>
            </a:br>
            <a:r>
              <a:rPr lang="en-GB" dirty="0">
                <a:solidFill>
                  <a:srgbClr val="FFD0D9"/>
                </a:solidFill>
              </a:rPr>
              <a:t>of mining?</a:t>
            </a:r>
          </a:p>
          <a:p>
            <a:pPr lvl="1"/>
            <a:endParaRPr lang="en-GB" dirty="0"/>
          </a:p>
        </p:txBody>
      </p:sp>
      <p:pic>
        <p:nvPicPr>
          <p:cNvPr id="7" name="Picture 6">
            <a:extLst>
              <a:ext uri="{FF2B5EF4-FFF2-40B4-BE49-F238E27FC236}">
                <a16:creationId xmlns:a16="http://schemas.microsoft.com/office/drawing/2014/main" id="{26C73580-017F-48AD-A4D6-60B8D6D5E9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56112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31FADE-99C2-4D0E-9C06-5635B1B2DE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705"/>
            <a:ext cx="9143999" cy="6207295"/>
          </a:xfrm>
          <a:prstGeom prst="rect">
            <a:avLst/>
          </a:prstGeom>
        </p:spPr>
      </p:pic>
      <p:sp>
        <p:nvSpPr>
          <p:cNvPr id="2" name="Text Placeholder 1">
            <a:extLst>
              <a:ext uri="{FF2B5EF4-FFF2-40B4-BE49-F238E27FC236}">
                <a16:creationId xmlns:a16="http://schemas.microsoft.com/office/drawing/2014/main" id="{CF4F51B8-AA07-4713-8E3F-31D2919FFA92}"/>
              </a:ext>
            </a:extLst>
          </p:cNvPr>
          <p:cNvSpPr>
            <a:spLocks noGrp="1"/>
          </p:cNvSpPr>
          <p:nvPr>
            <p:ph type="body" sz="quarter" idx="13"/>
          </p:nvPr>
        </p:nvSpPr>
        <p:spPr/>
        <p:txBody>
          <a:bodyPr/>
          <a:lstStyle/>
          <a:p>
            <a:r>
              <a:rPr lang="en-GB" dirty="0">
                <a:solidFill>
                  <a:schemeClr val="bg1"/>
                </a:solidFill>
              </a:rPr>
              <a:t>Drilling</a:t>
            </a:r>
          </a:p>
        </p:txBody>
      </p:sp>
      <p:sp>
        <p:nvSpPr>
          <p:cNvPr id="3" name="Text Placeholder 2">
            <a:extLst>
              <a:ext uri="{FF2B5EF4-FFF2-40B4-BE49-F238E27FC236}">
                <a16:creationId xmlns:a16="http://schemas.microsoft.com/office/drawing/2014/main" id="{9E04B42F-21E1-4262-B164-5E38F914F2EA}"/>
              </a:ext>
            </a:extLst>
          </p:cNvPr>
          <p:cNvSpPr>
            <a:spLocks noGrp="1"/>
          </p:cNvSpPr>
          <p:nvPr>
            <p:ph type="body" sz="quarter" idx="14"/>
          </p:nvPr>
        </p:nvSpPr>
        <p:spPr/>
        <p:txBody>
          <a:bodyPr/>
          <a:lstStyle/>
          <a:p>
            <a:r>
              <a:rPr lang="en-GB" dirty="0">
                <a:solidFill>
                  <a:schemeClr val="bg1"/>
                </a:solidFill>
              </a:rPr>
              <a:t>Which fossil fuels are harvested </a:t>
            </a:r>
            <a:br>
              <a:rPr lang="en-GB" dirty="0">
                <a:solidFill>
                  <a:schemeClr val="bg1"/>
                </a:solidFill>
              </a:rPr>
            </a:br>
            <a:r>
              <a:rPr lang="en-GB" dirty="0">
                <a:solidFill>
                  <a:schemeClr val="bg1"/>
                </a:solidFill>
              </a:rPr>
              <a:t>through drilling?</a:t>
            </a:r>
          </a:p>
          <a:p>
            <a:pPr lvl="1"/>
            <a:r>
              <a:rPr lang="en-GB" dirty="0"/>
              <a:t>Rigs are often set up off-shore</a:t>
            </a:r>
          </a:p>
          <a:p>
            <a:pPr lvl="1"/>
            <a:r>
              <a:rPr lang="en-GB" dirty="0"/>
              <a:t>Why do some rigs </a:t>
            </a:r>
            <a:br>
              <a:rPr lang="en-GB" dirty="0"/>
            </a:br>
            <a:r>
              <a:rPr lang="en-GB" dirty="0"/>
              <a:t>need to be built in </a:t>
            </a:r>
            <a:br>
              <a:rPr lang="en-GB" dirty="0"/>
            </a:br>
            <a:r>
              <a:rPr lang="en-GB" dirty="0"/>
              <a:t>the sea?</a:t>
            </a:r>
          </a:p>
        </p:txBody>
      </p:sp>
    </p:spTree>
    <p:extLst>
      <p:ext uri="{BB962C8B-B14F-4D97-AF65-F5344CB8AC3E}">
        <p14:creationId xmlns:p14="http://schemas.microsoft.com/office/powerpoint/2010/main" val="17595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DD3183-6F92-42DB-858A-11FF47084C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48222"/>
            <a:ext cx="9143999" cy="6209778"/>
          </a:xfrm>
          <a:prstGeom prst="rect">
            <a:avLst/>
          </a:prstGeom>
        </p:spPr>
      </p:pic>
      <p:sp>
        <p:nvSpPr>
          <p:cNvPr id="2" name="Text Placeholder 1">
            <a:extLst>
              <a:ext uri="{FF2B5EF4-FFF2-40B4-BE49-F238E27FC236}">
                <a16:creationId xmlns:a16="http://schemas.microsoft.com/office/drawing/2014/main" id="{8204781E-39BD-497D-B103-BC4E22FB0800}"/>
              </a:ext>
            </a:extLst>
          </p:cNvPr>
          <p:cNvSpPr>
            <a:spLocks noGrp="1"/>
          </p:cNvSpPr>
          <p:nvPr>
            <p:ph type="body" sz="quarter" idx="13"/>
          </p:nvPr>
        </p:nvSpPr>
        <p:spPr/>
        <p:txBody>
          <a:bodyPr/>
          <a:lstStyle/>
          <a:p>
            <a:r>
              <a:rPr lang="en-GB" dirty="0">
                <a:solidFill>
                  <a:schemeClr val="bg1"/>
                </a:solidFill>
              </a:rPr>
              <a:t>Deforestation</a:t>
            </a:r>
          </a:p>
        </p:txBody>
      </p:sp>
      <p:sp>
        <p:nvSpPr>
          <p:cNvPr id="3" name="Text Placeholder 2">
            <a:extLst>
              <a:ext uri="{FF2B5EF4-FFF2-40B4-BE49-F238E27FC236}">
                <a16:creationId xmlns:a16="http://schemas.microsoft.com/office/drawing/2014/main" id="{4A06950B-BA4C-44CD-8C51-3D06E03658D1}"/>
              </a:ext>
            </a:extLst>
          </p:cNvPr>
          <p:cNvSpPr>
            <a:spLocks noGrp="1"/>
          </p:cNvSpPr>
          <p:nvPr>
            <p:ph type="body" sz="quarter" idx="14"/>
          </p:nvPr>
        </p:nvSpPr>
        <p:spPr>
          <a:xfrm>
            <a:off x="724280" y="1704179"/>
            <a:ext cx="5886070" cy="3453607"/>
          </a:xfrm>
        </p:spPr>
        <p:txBody>
          <a:bodyPr/>
          <a:lstStyle/>
          <a:p>
            <a:r>
              <a:rPr lang="en-GB" dirty="0"/>
              <a:t>Large areas of forest and rain forest are destroyed to harvest wood and/or make way for farmland</a:t>
            </a:r>
          </a:p>
          <a:p>
            <a:pPr lvl="1"/>
            <a:r>
              <a:rPr lang="en-GB" dirty="0"/>
              <a:t>How does this affect biodiversity?</a:t>
            </a:r>
          </a:p>
          <a:p>
            <a:pPr lvl="1"/>
            <a:r>
              <a:rPr lang="en-GB" dirty="0"/>
              <a:t>“Slash and burn” is a technique used to clear large forested areas – What do you think this means?</a:t>
            </a:r>
          </a:p>
          <a:p>
            <a:pPr lvl="1"/>
            <a:r>
              <a:rPr lang="en-GB" dirty="0"/>
              <a:t>How can we source timber more responsibly?</a:t>
            </a:r>
          </a:p>
        </p:txBody>
      </p:sp>
    </p:spTree>
    <p:extLst>
      <p:ext uri="{BB962C8B-B14F-4D97-AF65-F5344CB8AC3E}">
        <p14:creationId xmlns:p14="http://schemas.microsoft.com/office/powerpoint/2010/main" val="71074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CA7CF-46CD-40AF-A36C-712A642364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80" y="647438"/>
            <a:ext cx="9143620" cy="6210562"/>
          </a:xfrm>
          <a:prstGeom prst="rect">
            <a:avLst/>
          </a:prstGeom>
        </p:spPr>
      </p:pic>
      <p:sp>
        <p:nvSpPr>
          <p:cNvPr id="2" name="Text Placeholder 1">
            <a:extLst>
              <a:ext uri="{FF2B5EF4-FFF2-40B4-BE49-F238E27FC236}">
                <a16:creationId xmlns:a16="http://schemas.microsoft.com/office/drawing/2014/main" id="{8C21586B-1559-4D6A-99E7-DA46C723156B}"/>
              </a:ext>
            </a:extLst>
          </p:cNvPr>
          <p:cNvSpPr>
            <a:spLocks noGrp="1"/>
          </p:cNvSpPr>
          <p:nvPr>
            <p:ph type="body" sz="quarter" idx="13"/>
          </p:nvPr>
        </p:nvSpPr>
        <p:spPr/>
        <p:txBody>
          <a:bodyPr/>
          <a:lstStyle/>
          <a:p>
            <a:r>
              <a:rPr lang="en-GB" dirty="0">
                <a:solidFill>
                  <a:schemeClr val="bg1"/>
                </a:solidFill>
              </a:rPr>
              <a:t>Farming</a:t>
            </a:r>
          </a:p>
        </p:txBody>
      </p:sp>
      <p:sp>
        <p:nvSpPr>
          <p:cNvPr id="3" name="Text Placeholder 2">
            <a:extLst>
              <a:ext uri="{FF2B5EF4-FFF2-40B4-BE49-F238E27FC236}">
                <a16:creationId xmlns:a16="http://schemas.microsoft.com/office/drawing/2014/main" id="{C52A0965-1528-4AE4-89C9-4C9198C7C22B}"/>
              </a:ext>
            </a:extLst>
          </p:cNvPr>
          <p:cNvSpPr>
            <a:spLocks noGrp="1"/>
          </p:cNvSpPr>
          <p:nvPr>
            <p:ph type="body" sz="quarter" idx="14"/>
          </p:nvPr>
        </p:nvSpPr>
        <p:spPr>
          <a:xfrm>
            <a:off x="724280" y="1704179"/>
            <a:ext cx="7657720" cy="3453607"/>
          </a:xfrm>
        </p:spPr>
        <p:txBody>
          <a:bodyPr/>
          <a:lstStyle/>
          <a:p>
            <a:r>
              <a:rPr lang="en-GB" dirty="0">
                <a:solidFill>
                  <a:schemeClr val="bg1"/>
                </a:solidFill>
              </a:rPr>
              <a:t>It is estimated that 15% of greenhouse gas emissions are generated from farming</a:t>
            </a:r>
          </a:p>
          <a:p>
            <a:pPr lvl="1"/>
            <a:r>
              <a:rPr lang="en-GB" dirty="0">
                <a:solidFill>
                  <a:schemeClr val="bg1"/>
                </a:solidFill>
              </a:rPr>
              <a:t>What kinds of chemicals are </a:t>
            </a:r>
            <a:br>
              <a:rPr lang="en-GB" dirty="0">
                <a:solidFill>
                  <a:schemeClr val="bg1"/>
                </a:solidFill>
              </a:rPr>
            </a:br>
            <a:r>
              <a:rPr lang="en-GB" dirty="0">
                <a:solidFill>
                  <a:schemeClr val="bg1"/>
                </a:solidFill>
              </a:rPr>
              <a:t>used to increase yield?</a:t>
            </a:r>
          </a:p>
          <a:p>
            <a:pPr lvl="1"/>
            <a:r>
              <a:rPr lang="en-GB" dirty="0">
                <a:solidFill>
                  <a:schemeClr val="bg1"/>
                </a:solidFill>
              </a:rPr>
              <a:t>As populations grow and </a:t>
            </a:r>
            <a:br>
              <a:rPr lang="en-GB" dirty="0">
                <a:solidFill>
                  <a:schemeClr val="bg1"/>
                </a:solidFill>
              </a:rPr>
            </a:br>
            <a:r>
              <a:rPr lang="en-GB" dirty="0">
                <a:solidFill>
                  <a:schemeClr val="bg1"/>
                </a:solidFill>
              </a:rPr>
              <a:t>the demand for meat </a:t>
            </a:r>
            <a:br>
              <a:rPr lang="en-GB" dirty="0">
                <a:solidFill>
                  <a:schemeClr val="bg1"/>
                </a:solidFill>
              </a:rPr>
            </a:br>
            <a:r>
              <a:rPr lang="en-GB" dirty="0">
                <a:solidFill>
                  <a:schemeClr val="bg1"/>
                </a:solidFill>
              </a:rPr>
              <a:t>increases, so too do the</a:t>
            </a:r>
            <a:br>
              <a:rPr lang="en-GB" dirty="0">
                <a:solidFill>
                  <a:schemeClr val="bg1"/>
                </a:solidFill>
              </a:rPr>
            </a:br>
            <a:r>
              <a:rPr lang="en-GB" dirty="0">
                <a:solidFill>
                  <a:schemeClr val="bg1"/>
                </a:solidFill>
              </a:rPr>
              <a:t>negative effects of farming</a:t>
            </a:r>
          </a:p>
          <a:p>
            <a:pPr lvl="1"/>
            <a:r>
              <a:rPr lang="en-GB" dirty="0">
                <a:solidFill>
                  <a:schemeClr val="bg1"/>
                </a:solidFill>
              </a:rPr>
              <a:t>Farming is used to grow</a:t>
            </a:r>
            <a:br>
              <a:rPr lang="en-GB" dirty="0">
                <a:solidFill>
                  <a:schemeClr val="bg1"/>
                </a:solidFill>
              </a:rPr>
            </a:br>
            <a:r>
              <a:rPr lang="en-GB" dirty="0">
                <a:solidFill>
                  <a:schemeClr val="bg1"/>
                </a:solidFill>
              </a:rPr>
              <a:t>crops for biofuels such </a:t>
            </a:r>
            <a:br>
              <a:rPr lang="en-GB" dirty="0">
                <a:solidFill>
                  <a:schemeClr val="bg1"/>
                </a:solidFill>
              </a:rPr>
            </a:br>
            <a:r>
              <a:rPr lang="en-GB" dirty="0">
                <a:solidFill>
                  <a:schemeClr val="bg1"/>
                </a:solidFill>
              </a:rPr>
              <a:t>as oilseed rape </a:t>
            </a:r>
          </a:p>
        </p:txBody>
      </p:sp>
    </p:spTree>
    <p:extLst>
      <p:ext uri="{BB962C8B-B14F-4D97-AF65-F5344CB8AC3E}">
        <p14:creationId xmlns:p14="http://schemas.microsoft.com/office/powerpoint/2010/main" val="378034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FBB11-3759-4516-AF9E-119F2F0285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569"/>
            <a:ext cx="9144000" cy="6210431"/>
          </a:xfrm>
          <a:prstGeom prst="rect">
            <a:avLst/>
          </a:prstGeom>
        </p:spPr>
      </p:pic>
      <p:sp>
        <p:nvSpPr>
          <p:cNvPr id="2" name="Text Placeholder 1">
            <a:extLst>
              <a:ext uri="{FF2B5EF4-FFF2-40B4-BE49-F238E27FC236}">
                <a16:creationId xmlns:a16="http://schemas.microsoft.com/office/drawing/2014/main" id="{D387C5B6-14CD-4EDF-B7C0-586014314975}"/>
              </a:ext>
            </a:extLst>
          </p:cNvPr>
          <p:cNvSpPr>
            <a:spLocks noGrp="1"/>
          </p:cNvSpPr>
          <p:nvPr>
            <p:ph type="body" sz="quarter" idx="13"/>
          </p:nvPr>
        </p:nvSpPr>
        <p:spPr/>
        <p:txBody>
          <a:bodyPr/>
          <a:lstStyle/>
          <a:p>
            <a:r>
              <a:rPr lang="en-GB" dirty="0">
                <a:solidFill>
                  <a:schemeClr val="bg1"/>
                </a:solidFill>
              </a:rPr>
              <a:t>Product miles</a:t>
            </a:r>
          </a:p>
        </p:txBody>
      </p:sp>
      <p:sp>
        <p:nvSpPr>
          <p:cNvPr id="3" name="Text Placeholder 2">
            <a:extLst>
              <a:ext uri="{FF2B5EF4-FFF2-40B4-BE49-F238E27FC236}">
                <a16:creationId xmlns:a16="http://schemas.microsoft.com/office/drawing/2014/main" id="{EB2F1738-FACF-4B13-A2D5-172602B3F7FA}"/>
              </a:ext>
            </a:extLst>
          </p:cNvPr>
          <p:cNvSpPr>
            <a:spLocks noGrp="1"/>
          </p:cNvSpPr>
          <p:nvPr>
            <p:ph type="body" sz="quarter" idx="14"/>
          </p:nvPr>
        </p:nvSpPr>
        <p:spPr>
          <a:xfrm>
            <a:off x="724280" y="1704179"/>
            <a:ext cx="3904870" cy="3453607"/>
          </a:xfrm>
        </p:spPr>
        <p:txBody>
          <a:bodyPr/>
          <a:lstStyle/>
          <a:p>
            <a:r>
              <a:rPr lang="en-GB" dirty="0">
                <a:solidFill>
                  <a:schemeClr val="bg1"/>
                </a:solidFill>
              </a:rPr>
              <a:t>Product mileage refers to the distance travelled by a product, from raw material source, to manufacturer, to user and on to final disposal</a:t>
            </a:r>
          </a:p>
          <a:p>
            <a:pPr lvl="1"/>
            <a:r>
              <a:rPr lang="en-GB" dirty="0">
                <a:solidFill>
                  <a:srgbClr val="FFD0D9"/>
                </a:solidFill>
              </a:rPr>
              <a:t>Why does ‘buying local’ reduce environmental impact?</a:t>
            </a:r>
          </a:p>
          <a:p>
            <a:pPr lvl="1"/>
            <a:r>
              <a:rPr lang="en-GB" dirty="0">
                <a:solidFill>
                  <a:srgbClr val="FFD0D9"/>
                </a:solidFill>
              </a:rPr>
              <a:t>How might buying products locally have a positive social impact?</a:t>
            </a:r>
          </a:p>
          <a:p>
            <a:endParaRPr lang="en-GB" dirty="0">
              <a:solidFill>
                <a:schemeClr val="bg1"/>
              </a:solidFill>
            </a:endParaRPr>
          </a:p>
        </p:txBody>
      </p:sp>
    </p:spTree>
    <p:extLst>
      <p:ext uri="{BB962C8B-B14F-4D97-AF65-F5344CB8AC3E}">
        <p14:creationId xmlns:p14="http://schemas.microsoft.com/office/powerpoint/2010/main" val="372748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A5DE62-8E6C-42E2-9351-935FF5D5FB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0307" y="1241619"/>
            <a:ext cx="4183693" cy="4989786"/>
          </a:xfrm>
          <a:prstGeom prst="rect">
            <a:avLst/>
          </a:prstGeom>
        </p:spPr>
      </p:pic>
      <p:sp>
        <p:nvSpPr>
          <p:cNvPr id="2" name="Text Placeholder 1">
            <a:extLst>
              <a:ext uri="{FF2B5EF4-FFF2-40B4-BE49-F238E27FC236}">
                <a16:creationId xmlns:a16="http://schemas.microsoft.com/office/drawing/2014/main" id="{FC6B8D63-A51F-4B31-9D15-888B7612E8F2}"/>
              </a:ext>
            </a:extLst>
          </p:cNvPr>
          <p:cNvSpPr>
            <a:spLocks noGrp="1"/>
          </p:cNvSpPr>
          <p:nvPr>
            <p:ph type="body" sz="quarter" idx="13"/>
          </p:nvPr>
        </p:nvSpPr>
        <p:spPr/>
        <p:txBody>
          <a:bodyPr/>
          <a:lstStyle/>
          <a:p>
            <a:r>
              <a:rPr lang="en-GB"/>
              <a:t>Oceanic pollution</a:t>
            </a:r>
            <a:endParaRPr lang="en-GB" dirty="0"/>
          </a:p>
        </p:txBody>
      </p:sp>
      <p:sp>
        <p:nvSpPr>
          <p:cNvPr id="3" name="Text Placeholder 2">
            <a:extLst>
              <a:ext uri="{FF2B5EF4-FFF2-40B4-BE49-F238E27FC236}">
                <a16:creationId xmlns:a16="http://schemas.microsoft.com/office/drawing/2014/main" id="{112B3447-418D-4443-994F-516F79C42E20}"/>
              </a:ext>
            </a:extLst>
          </p:cNvPr>
          <p:cNvSpPr>
            <a:spLocks noGrp="1"/>
          </p:cNvSpPr>
          <p:nvPr>
            <p:ph type="body" sz="quarter" idx="14"/>
          </p:nvPr>
        </p:nvSpPr>
        <p:spPr>
          <a:xfrm>
            <a:off x="724279" y="1704179"/>
            <a:ext cx="5962271" cy="3453607"/>
          </a:xfrm>
        </p:spPr>
        <p:txBody>
          <a:bodyPr/>
          <a:lstStyle/>
          <a:p>
            <a:r>
              <a:rPr lang="en-GB" dirty="0"/>
              <a:t>The pollution of waterways and oceans is caused by the mismanagement of toxic by-products</a:t>
            </a:r>
          </a:p>
          <a:p>
            <a:pPr lvl="1"/>
            <a:r>
              <a:rPr lang="en-GB" dirty="0"/>
              <a:t>Oceanic pollutions might be toxins </a:t>
            </a:r>
            <a:br>
              <a:rPr lang="en-GB" dirty="0"/>
            </a:br>
            <a:r>
              <a:rPr lang="en-GB" dirty="0"/>
              <a:t>such as fertilisers, dyes and chemicals </a:t>
            </a:r>
            <a:br>
              <a:rPr lang="en-GB" dirty="0"/>
            </a:br>
            <a:r>
              <a:rPr lang="en-GB" dirty="0"/>
              <a:t>being released or washed into the </a:t>
            </a:r>
            <a:br>
              <a:rPr lang="en-GB" dirty="0"/>
            </a:br>
            <a:r>
              <a:rPr lang="en-GB" dirty="0"/>
              <a:t>water system</a:t>
            </a:r>
          </a:p>
          <a:p>
            <a:pPr lvl="1"/>
            <a:r>
              <a:rPr lang="en-GB" dirty="0"/>
              <a:t>Why are polymer based </a:t>
            </a:r>
            <a:br>
              <a:rPr lang="en-GB" dirty="0"/>
            </a:br>
            <a:r>
              <a:rPr lang="en-GB" dirty="0"/>
              <a:t>products particularly damaging </a:t>
            </a:r>
            <a:br>
              <a:rPr lang="en-GB" dirty="0"/>
            </a:br>
            <a:r>
              <a:rPr lang="en-GB" dirty="0"/>
              <a:t>to our oceans compared to </a:t>
            </a:r>
            <a:br>
              <a:rPr lang="en-GB" dirty="0"/>
            </a:br>
            <a:r>
              <a:rPr lang="en-GB" dirty="0"/>
              <a:t>wood or metal?</a:t>
            </a:r>
          </a:p>
        </p:txBody>
      </p:sp>
    </p:spTree>
    <p:extLst>
      <p:ext uri="{BB962C8B-B14F-4D97-AF65-F5344CB8AC3E}">
        <p14:creationId xmlns:p14="http://schemas.microsoft.com/office/powerpoint/2010/main" val="73517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CCF28F-805C-4EEB-8904-1B86A189DD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811"/>
            <a:ext cx="9144000" cy="6210189"/>
          </a:xfrm>
          <a:prstGeom prst="rect">
            <a:avLst/>
          </a:prstGeom>
        </p:spPr>
      </p:pic>
      <p:sp>
        <p:nvSpPr>
          <p:cNvPr id="2" name="Text Placeholder 1">
            <a:extLst>
              <a:ext uri="{FF2B5EF4-FFF2-40B4-BE49-F238E27FC236}">
                <a16:creationId xmlns:a16="http://schemas.microsoft.com/office/drawing/2014/main" id="{CA45213C-D5A3-4F6F-AD6C-34BACAAA1CB1}"/>
              </a:ext>
            </a:extLst>
          </p:cNvPr>
          <p:cNvSpPr>
            <a:spLocks noGrp="1"/>
          </p:cNvSpPr>
          <p:nvPr>
            <p:ph type="body" sz="quarter" idx="13"/>
          </p:nvPr>
        </p:nvSpPr>
        <p:spPr/>
        <p:txBody>
          <a:bodyPr/>
          <a:lstStyle/>
          <a:p>
            <a:r>
              <a:rPr lang="en-GB" dirty="0">
                <a:solidFill>
                  <a:schemeClr val="bg1"/>
                </a:solidFill>
              </a:rPr>
              <a:t>Atmospheric pollution</a:t>
            </a:r>
          </a:p>
        </p:txBody>
      </p:sp>
      <p:sp>
        <p:nvSpPr>
          <p:cNvPr id="3" name="Text Placeholder 2">
            <a:extLst>
              <a:ext uri="{FF2B5EF4-FFF2-40B4-BE49-F238E27FC236}">
                <a16:creationId xmlns:a16="http://schemas.microsoft.com/office/drawing/2014/main" id="{FF34D95D-15D8-4064-927B-BE90BCEB6E9C}"/>
              </a:ext>
            </a:extLst>
          </p:cNvPr>
          <p:cNvSpPr>
            <a:spLocks noGrp="1"/>
          </p:cNvSpPr>
          <p:nvPr>
            <p:ph type="body" sz="quarter" idx="14"/>
          </p:nvPr>
        </p:nvSpPr>
        <p:spPr>
          <a:xfrm>
            <a:off x="724280" y="1704179"/>
            <a:ext cx="6562345" cy="3453607"/>
          </a:xfrm>
        </p:spPr>
        <p:txBody>
          <a:bodyPr/>
          <a:lstStyle/>
          <a:p>
            <a:r>
              <a:rPr lang="en-GB" dirty="0">
                <a:solidFill>
                  <a:schemeClr val="bg1"/>
                </a:solidFill>
              </a:rPr>
              <a:t>Emissions from all kinds of human activity can have a detrimental affect on the quality of our air</a:t>
            </a:r>
          </a:p>
          <a:p>
            <a:pPr lvl="1"/>
            <a:r>
              <a:rPr lang="en-GB" dirty="0">
                <a:solidFill>
                  <a:srgbClr val="FFD0D9"/>
                </a:solidFill>
              </a:rPr>
              <a:t>What might be the sources of some of </a:t>
            </a:r>
            <a:br>
              <a:rPr lang="en-GB" dirty="0">
                <a:solidFill>
                  <a:srgbClr val="FFD0D9"/>
                </a:solidFill>
              </a:rPr>
            </a:br>
            <a:r>
              <a:rPr lang="en-GB" dirty="0">
                <a:solidFill>
                  <a:srgbClr val="FFD0D9"/>
                </a:solidFill>
              </a:rPr>
              <a:t>these emissions?</a:t>
            </a:r>
          </a:p>
          <a:p>
            <a:pPr lvl="1"/>
            <a:r>
              <a:rPr lang="en-GB" dirty="0">
                <a:solidFill>
                  <a:srgbClr val="FFD0D9"/>
                </a:solidFill>
              </a:rPr>
              <a:t>What are the effects of atmospheric pollution </a:t>
            </a:r>
            <a:br>
              <a:rPr lang="en-GB" dirty="0">
                <a:solidFill>
                  <a:srgbClr val="FFD0D9"/>
                </a:solidFill>
              </a:rPr>
            </a:br>
            <a:r>
              <a:rPr lang="en-GB" dirty="0">
                <a:solidFill>
                  <a:srgbClr val="FFD0D9"/>
                </a:solidFill>
              </a:rPr>
              <a:t>on the planet?</a:t>
            </a:r>
          </a:p>
          <a:p>
            <a:pPr lvl="1"/>
            <a:r>
              <a:rPr lang="en-GB" dirty="0">
                <a:solidFill>
                  <a:srgbClr val="FFD0D9"/>
                </a:solidFill>
              </a:rPr>
              <a:t>How might it affect personal health?</a:t>
            </a:r>
          </a:p>
        </p:txBody>
      </p:sp>
      <p:pic>
        <p:nvPicPr>
          <p:cNvPr id="7" name="Picture 6">
            <a:extLst>
              <a:ext uri="{FF2B5EF4-FFF2-40B4-BE49-F238E27FC236}">
                <a16:creationId xmlns:a16="http://schemas.microsoft.com/office/drawing/2014/main" id="{F7C63B0F-6E67-40EF-AE6C-1E675B97C1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1979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FC33A6-1FED-468F-855E-5D184D927FA0}"/>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64AA344A-C120-4E26-92F8-56384967F831}"/>
              </a:ext>
            </a:extLst>
          </p:cNvPr>
          <p:cNvSpPr>
            <a:spLocks noGrp="1"/>
          </p:cNvSpPr>
          <p:nvPr>
            <p:ph type="body" sz="quarter" idx="14"/>
          </p:nvPr>
        </p:nvSpPr>
        <p:spPr/>
        <p:txBody>
          <a:bodyPr/>
          <a:lstStyle/>
          <a:p>
            <a:r>
              <a:rPr lang="en-GB" dirty="0"/>
              <a:t>Complete </a:t>
            </a:r>
            <a:r>
              <a:rPr lang="en-GB" b="1" dirty="0"/>
              <a:t>Tasks 3 </a:t>
            </a:r>
            <a:r>
              <a:rPr lang="en-GB" dirty="0"/>
              <a:t>and </a:t>
            </a:r>
            <a:r>
              <a:rPr lang="en-GB" b="1" dirty="0"/>
              <a:t>4</a:t>
            </a:r>
            <a:r>
              <a:rPr lang="en-GB" dirty="0"/>
              <a:t> of the worksheet</a:t>
            </a:r>
          </a:p>
        </p:txBody>
      </p:sp>
    </p:spTree>
    <p:extLst>
      <p:ext uri="{BB962C8B-B14F-4D97-AF65-F5344CB8AC3E}">
        <p14:creationId xmlns:p14="http://schemas.microsoft.com/office/powerpoint/2010/main" val="33048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Social responsibility</a:t>
            </a:r>
          </a:p>
        </p:txBody>
      </p:sp>
      <p:sp>
        <p:nvSpPr>
          <p:cNvPr id="3" name="Text Placeholder 2"/>
          <p:cNvSpPr>
            <a:spLocks noGrp="1"/>
          </p:cNvSpPr>
          <p:nvPr>
            <p:ph type="body" sz="quarter" idx="14"/>
          </p:nvPr>
        </p:nvSpPr>
        <p:spPr/>
        <p:txBody>
          <a:bodyPr/>
          <a:lstStyle/>
          <a:p>
            <a:r>
              <a:rPr lang="en-GB" dirty="0"/>
              <a:t>We all have a responsibility to make more sustainable decisions in our lifestyles that will help reduce our environmental impact</a:t>
            </a:r>
          </a:p>
          <a:p>
            <a:pPr lvl="1"/>
            <a:r>
              <a:rPr lang="en-GB" dirty="0"/>
              <a:t>As designers, why might our decisions have more impact </a:t>
            </a:r>
            <a:br>
              <a:rPr lang="en-GB" dirty="0"/>
            </a:br>
            <a:r>
              <a:rPr lang="en-GB" dirty="0"/>
              <a:t>than most?</a:t>
            </a:r>
          </a:p>
          <a:p>
            <a:endParaRPr lang="en-GB" dirty="0"/>
          </a:p>
        </p:txBody>
      </p:sp>
    </p:spTree>
    <p:extLst>
      <p:ext uri="{BB962C8B-B14F-4D97-AF65-F5344CB8AC3E}">
        <p14:creationId xmlns:p14="http://schemas.microsoft.com/office/powerpoint/2010/main" val="377996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that greenhouse gases and carbon </a:t>
            </a:r>
            <a:br>
              <a:rPr lang="en-GB" dirty="0"/>
            </a:br>
            <a:r>
              <a:rPr lang="en-GB" dirty="0"/>
              <a:t>are produced during the manufacture of products</a:t>
            </a:r>
          </a:p>
          <a:p>
            <a:r>
              <a:rPr lang="en-GB" dirty="0"/>
              <a:t>Understand the impact that a consumer society </a:t>
            </a:r>
            <a:br>
              <a:rPr lang="en-GB" dirty="0"/>
            </a:br>
            <a:r>
              <a:rPr lang="en-GB" dirty="0"/>
              <a:t>has on natural resources and the environment including deforestation, mining, drilling, farming </a:t>
            </a:r>
            <a:br>
              <a:rPr lang="en-GB" dirty="0"/>
            </a:br>
            <a:r>
              <a:rPr lang="en-GB" dirty="0"/>
              <a:t>and product miles</a:t>
            </a:r>
          </a:p>
          <a:p>
            <a:r>
              <a:rPr lang="en-GB" dirty="0"/>
              <a:t>Be aware of the need for social and governmental responsibility to address safe working conditions </a:t>
            </a:r>
            <a:br>
              <a:rPr lang="en-GB" dirty="0"/>
            </a:br>
            <a:r>
              <a:rPr lang="en-GB" dirty="0"/>
              <a:t>and pollution</a:t>
            </a:r>
          </a:p>
          <a:p>
            <a:endParaRPr lang="en-GB" dirty="0"/>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1488496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1C0BE"/>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03AA8783-CB7A-4588-BBE7-3527471A1B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1777704" y="1248629"/>
            <a:ext cx="7366296" cy="560937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C16FBE23-6726-480E-868F-2A288E0157C8}"/>
              </a:ext>
            </a:extLst>
          </p:cNvPr>
          <p:cNvSpPr>
            <a:spLocks noGrp="1"/>
          </p:cNvSpPr>
          <p:nvPr>
            <p:ph type="body" sz="quarter" idx="13"/>
          </p:nvPr>
        </p:nvSpPr>
        <p:spPr/>
        <p:txBody>
          <a:bodyPr/>
          <a:lstStyle/>
          <a:p>
            <a:r>
              <a:rPr lang="en-GB" dirty="0">
                <a:solidFill>
                  <a:schemeClr val="bg1"/>
                </a:solidFill>
              </a:rPr>
              <a:t>Social footprint</a:t>
            </a:r>
          </a:p>
        </p:txBody>
      </p:sp>
      <p:sp>
        <p:nvSpPr>
          <p:cNvPr id="3" name="Text Placeholder 2">
            <a:extLst>
              <a:ext uri="{FF2B5EF4-FFF2-40B4-BE49-F238E27FC236}">
                <a16:creationId xmlns:a16="http://schemas.microsoft.com/office/drawing/2014/main" id="{3E43FA8D-1988-4589-A75C-D3095D020E17}"/>
              </a:ext>
            </a:extLst>
          </p:cNvPr>
          <p:cNvSpPr>
            <a:spLocks noGrp="1"/>
          </p:cNvSpPr>
          <p:nvPr>
            <p:ph type="body" sz="quarter" idx="14"/>
          </p:nvPr>
        </p:nvSpPr>
        <p:spPr>
          <a:xfrm>
            <a:off x="724280" y="1704179"/>
            <a:ext cx="4508120" cy="3453607"/>
          </a:xfrm>
        </p:spPr>
        <p:txBody>
          <a:bodyPr/>
          <a:lstStyle/>
          <a:p>
            <a:r>
              <a:rPr lang="en-GB" dirty="0">
                <a:solidFill>
                  <a:schemeClr val="bg1"/>
                </a:solidFill>
              </a:rPr>
              <a:t>This measures how far a company’s policies affect all stakeholders in the company, as well as wider society</a:t>
            </a:r>
          </a:p>
          <a:p>
            <a:pPr lvl="1"/>
            <a:r>
              <a:rPr lang="en-GB" dirty="0"/>
              <a:t>Who are the stakeholders </a:t>
            </a:r>
            <a:br>
              <a:rPr lang="en-GB" dirty="0"/>
            </a:br>
            <a:r>
              <a:rPr lang="en-GB" dirty="0"/>
              <a:t>in a company?</a:t>
            </a:r>
          </a:p>
          <a:p>
            <a:pPr lvl="1"/>
            <a:r>
              <a:rPr lang="en-GB" dirty="0"/>
              <a:t>What kind of social issues might company policies affect?</a:t>
            </a:r>
          </a:p>
        </p:txBody>
      </p:sp>
      <p:pic>
        <p:nvPicPr>
          <p:cNvPr id="6" name="Picture 5">
            <a:extLst>
              <a:ext uri="{FF2B5EF4-FFF2-40B4-BE49-F238E27FC236}">
                <a16:creationId xmlns:a16="http://schemas.microsoft.com/office/drawing/2014/main" id="{BDA1B831-82CE-42E9-95E1-91C0B6415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65749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Government responsibility</a:t>
            </a:r>
          </a:p>
        </p:txBody>
      </p:sp>
      <p:sp>
        <p:nvSpPr>
          <p:cNvPr id="3" name="Text Placeholder 2"/>
          <p:cNvSpPr>
            <a:spLocks noGrp="1"/>
          </p:cNvSpPr>
          <p:nvPr>
            <p:ph type="body" sz="quarter" idx="14"/>
          </p:nvPr>
        </p:nvSpPr>
        <p:spPr/>
        <p:txBody>
          <a:bodyPr/>
          <a:lstStyle/>
          <a:p>
            <a:r>
              <a:rPr lang="en-GB" dirty="0"/>
              <a:t>Governments have a responsibility to protect our environment and ensure safe working conditions</a:t>
            </a:r>
          </a:p>
          <a:p>
            <a:pPr lvl="1"/>
            <a:r>
              <a:rPr lang="en-GB" dirty="0"/>
              <a:t>What kinds of commitments would you make to reduce environmental impact if you were in charge?</a:t>
            </a:r>
          </a:p>
          <a:p>
            <a:endParaRPr lang="en-GB" dirty="0"/>
          </a:p>
        </p:txBody>
      </p:sp>
    </p:spTree>
    <p:extLst>
      <p:ext uri="{BB962C8B-B14F-4D97-AF65-F5344CB8AC3E}">
        <p14:creationId xmlns:p14="http://schemas.microsoft.com/office/powerpoint/2010/main" val="131248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0797064-FFEC-4481-96C1-2D85D954803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005474" y="650213"/>
            <a:ext cx="4138525" cy="6207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F55A19D4-C389-4BD1-A440-371E77E5F33A}"/>
              </a:ext>
            </a:extLst>
          </p:cNvPr>
          <p:cNvSpPr>
            <a:spLocks noGrp="1"/>
          </p:cNvSpPr>
          <p:nvPr>
            <p:ph type="body" sz="quarter" idx="13"/>
          </p:nvPr>
        </p:nvSpPr>
        <p:spPr/>
        <p:txBody>
          <a:bodyPr/>
          <a:lstStyle/>
          <a:p>
            <a:r>
              <a:rPr lang="en-GB" dirty="0"/>
              <a:t>Safe working conditions</a:t>
            </a:r>
          </a:p>
        </p:txBody>
      </p:sp>
      <p:sp>
        <p:nvSpPr>
          <p:cNvPr id="3" name="Text Placeholder 2">
            <a:extLst>
              <a:ext uri="{FF2B5EF4-FFF2-40B4-BE49-F238E27FC236}">
                <a16:creationId xmlns:a16="http://schemas.microsoft.com/office/drawing/2014/main" id="{653E3938-216D-4AB5-829A-DD39FB208C88}"/>
              </a:ext>
            </a:extLst>
          </p:cNvPr>
          <p:cNvSpPr>
            <a:spLocks noGrp="1"/>
          </p:cNvSpPr>
          <p:nvPr>
            <p:ph type="body" sz="quarter" idx="14"/>
          </p:nvPr>
        </p:nvSpPr>
        <p:spPr/>
        <p:txBody>
          <a:bodyPr/>
          <a:lstStyle/>
          <a:p>
            <a:r>
              <a:rPr lang="en-GB" dirty="0"/>
              <a:t>Governments set rules that outline safe </a:t>
            </a:r>
            <a:br>
              <a:rPr lang="en-GB" dirty="0"/>
            </a:br>
            <a:r>
              <a:rPr lang="en-GB" dirty="0"/>
              <a:t>working conditions for employees as </a:t>
            </a:r>
            <a:br>
              <a:rPr lang="en-GB" dirty="0"/>
            </a:br>
            <a:r>
              <a:rPr lang="en-GB" dirty="0"/>
              <a:t>well as the minimum wage</a:t>
            </a:r>
          </a:p>
          <a:p>
            <a:pPr lvl="1"/>
            <a:r>
              <a:rPr lang="en-GB" dirty="0"/>
              <a:t>In the UK, the Health and Safety Executive </a:t>
            </a:r>
            <a:br>
              <a:rPr lang="en-GB" dirty="0"/>
            </a:br>
            <a:r>
              <a:rPr lang="en-GB" dirty="0"/>
              <a:t>(HSE) ensures employers have a legal </a:t>
            </a:r>
            <a:br>
              <a:rPr lang="en-GB" dirty="0"/>
            </a:br>
            <a:r>
              <a:rPr lang="en-GB" dirty="0"/>
              <a:t>obligation to provide a safe </a:t>
            </a:r>
            <a:br>
              <a:rPr lang="en-GB" dirty="0"/>
            </a:br>
            <a:r>
              <a:rPr lang="en-GB" dirty="0"/>
              <a:t>working environment</a:t>
            </a:r>
          </a:p>
          <a:p>
            <a:pPr lvl="1"/>
            <a:r>
              <a:rPr lang="en-GB" dirty="0"/>
              <a:t>Some countries are more relaxed </a:t>
            </a:r>
            <a:br>
              <a:rPr lang="en-GB" dirty="0"/>
            </a:br>
            <a:r>
              <a:rPr lang="en-GB" dirty="0"/>
              <a:t>about health and safety law </a:t>
            </a:r>
            <a:br>
              <a:rPr lang="en-GB" dirty="0"/>
            </a:br>
            <a:r>
              <a:rPr lang="en-GB" dirty="0"/>
              <a:t>than others</a:t>
            </a:r>
          </a:p>
          <a:p>
            <a:pPr lvl="1"/>
            <a:r>
              <a:rPr lang="en-GB" dirty="0"/>
              <a:t>How might employees’ health and </a:t>
            </a:r>
            <a:br>
              <a:rPr lang="en-GB" dirty="0"/>
            </a:br>
            <a:r>
              <a:rPr lang="en-GB" dirty="0"/>
              <a:t>safety be compromised?</a:t>
            </a:r>
          </a:p>
          <a:p>
            <a:endParaRPr lang="en-GB" dirty="0"/>
          </a:p>
          <a:p>
            <a:endParaRPr lang="en-GB" dirty="0"/>
          </a:p>
        </p:txBody>
      </p:sp>
      <p:pic>
        <p:nvPicPr>
          <p:cNvPr id="5" name="Picture 4">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18899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93667-D8FB-4B85-81AF-792A2343D57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01948D47-095C-418F-9D68-E559861A664F}"/>
              </a:ext>
            </a:extLst>
          </p:cNvPr>
          <p:cNvSpPr>
            <a:spLocks noGrp="1"/>
          </p:cNvSpPr>
          <p:nvPr>
            <p:ph type="body" sz="quarter" idx="14"/>
          </p:nvPr>
        </p:nvSpPr>
        <p:spPr>
          <a:xfrm>
            <a:off x="724280" y="1704179"/>
            <a:ext cx="7924420" cy="3453607"/>
          </a:xfrm>
        </p:spPr>
        <p:txBody>
          <a:bodyPr/>
          <a:lstStyle/>
          <a:p>
            <a:r>
              <a:rPr lang="en-GB" dirty="0"/>
              <a:t>Complete </a:t>
            </a:r>
            <a:r>
              <a:rPr lang="en-GB" b="1" dirty="0"/>
              <a:t>Task 5</a:t>
            </a:r>
          </a:p>
          <a:p>
            <a:r>
              <a:rPr lang="en-GB" dirty="0"/>
              <a:t>Consider the risks associated with different jobs </a:t>
            </a:r>
          </a:p>
          <a:p>
            <a:pPr lvl="1"/>
            <a:r>
              <a:rPr lang="en-GB" dirty="0"/>
              <a:t>What could a company do to help mitigate against these risks?</a:t>
            </a:r>
          </a:p>
          <a:p>
            <a:endParaRPr lang="en-GB" dirty="0"/>
          </a:p>
        </p:txBody>
      </p:sp>
    </p:spTree>
    <p:extLst>
      <p:ext uri="{BB962C8B-B14F-4D97-AF65-F5344CB8AC3E}">
        <p14:creationId xmlns:p14="http://schemas.microsoft.com/office/powerpoint/2010/main" val="248568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Recent legislation</a:t>
            </a:r>
          </a:p>
        </p:txBody>
      </p:sp>
      <p:sp>
        <p:nvSpPr>
          <p:cNvPr id="3" name="Text Placeholder 2"/>
          <p:cNvSpPr>
            <a:spLocks noGrp="1"/>
          </p:cNvSpPr>
          <p:nvPr>
            <p:ph type="body" sz="quarter" idx="14"/>
          </p:nvPr>
        </p:nvSpPr>
        <p:spPr/>
        <p:txBody>
          <a:bodyPr/>
          <a:lstStyle/>
          <a:p>
            <a:r>
              <a:rPr lang="en-GB" dirty="0"/>
              <a:t>The Kyoto Protocol is an international commitment to reduce greenhouse gas emissions signed by 192 out of 196 countries on the planet</a:t>
            </a:r>
          </a:p>
          <a:p>
            <a:r>
              <a:rPr lang="en-GB" dirty="0"/>
              <a:t>The Paris Agreement, adopted by 195 countries in 2016 was the world’s first comprehensive climate change agreement to:</a:t>
            </a:r>
          </a:p>
          <a:p>
            <a:pPr lvl="1"/>
            <a:r>
              <a:rPr lang="en-GB" dirty="0"/>
              <a:t>Limit the increase in global average temperature to well below 2°C above pre-industrial levels</a:t>
            </a:r>
          </a:p>
          <a:p>
            <a:pPr lvl="1"/>
            <a:r>
              <a:rPr lang="en-GB" dirty="0"/>
              <a:t>Reduce greenhouse gas emissions</a:t>
            </a:r>
          </a:p>
          <a:p>
            <a:pPr lvl="1"/>
            <a:r>
              <a:rPr lang="en-GB" dirty="0"/>
              <a:t>Give financial support for low-emission development</a:t>
            </a:r>
          </a:p>
          <a:p>
            <a:endParaRPr lang="en-GB" dirty="0"/>
          </a:p>
        </p:txBody>
      </p:sp>
    </p:spTree>
    <p:extLst>
      <p:ext uri="{BB962C8B-B14F-4D97-AF65-F5344CB8AC3E}">
        <p14:creationId xmlns:p14="http://schemas.microsoft.com/office/powerpoint/2010/main" val="382778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4854E2-EEA0-461A-B9CC-1042B560B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753314" y="1772043"/>
            <a:ext cx="3390686" cy="4670011"/>
          </a:xfrm>
          <a:prstGeom prst="rect">
            <a:avLst/>
          </a:prstGeom>
        </p:spPr>
      </p:pic>
      <p:sp>
        <p:nvSpPr>
          <p:cNvPr id="2" name="Text Placeholder 1"/>
          <p:cNvSpPr>
            <a:spLocks noGrp="1"/>
          </p:cNvSpPr>
          <p:nvPr>
            <p:ph type="body" sz="quarter" idx="13"/>
          </p:nvPr>
        </p:nvSpPr>
        <p:spPr/>
        <p:txBody>
          <a:bodyPr/>
          <a:lstStyle/>
          <a:p>
            <a:r>
              <a:rPr lang="en-GB"/>
              <a:t>Plenary</a:t>
            </a:r>
            <a:endParaRPr lang="en-GB" dirty="0"/>
          </a:p>
        </p:txBody>
      </p:sp>
      <p:sp>
        <p:nvSpPr>
          <p:cNvPr id="3" name="Text Placeholder 2"/>
          <p:cNvSpPr>
            <a:spLocks noGrp="1"/>
          </p:cNvSpPr>
          <p:nvPr>
            <p:ph type="body" sz="quarter" idx="14"/>
          </p:nvPr>
        </p:nvSpPr>
        <p:spPr>
          <a:xfrm>
            <a:off x="724280" y="1704179"/>
            <a:ext cx="6514720" cy="3453607"/>
          </a:xfrm>
        </p:spPr>
        <p:txBody>
          <a:bodyPr/>
          <a:lstStyle/>
          <a:p>
            <a:r>
              <a:rPr lang="en-GB" dirty="0"/>
              <a:t>Consider the following:</a:t>
            </a:r>
          </a:p>
          <a:p>
            <a:pPr lvl="1"/>
            <a:r>
              <a:rPr lang="en-GB" dirty="0"/>
              <a:t>Are bicycles a carbon neutral product?</a:t>
            </a:r>
          </a:p>
          <a:p>
            <a:pPr lvl="1"/>
            <a:r>
              <a:rPr lang="en-GB" dirty="0"/>
              <a:t>Why might biofuels be considered carbon neutral?</a:t>
            </a:r>
          </a:p>
          <a:p>
            <a:pPr lvl="1"/>
            <a:r>
              <a:rPr lang="en-GB" dirty="0"/>
              <a:t>How could the carbon footprint of a school </a:t>
            </a:r>
            <a:br>
              <a:rPr lang="en-GB" dirty="0"/>
            </a:br>
            <a:r>
              <a:rPr lang="en-GB" dirty="0"/>
              <a:t>be reduced? What about our social footprint?</a:t>
            </a:r>
          </a:p>
          <a:p>
            <a:pPr lvl="1"/>
            <a:r>
              <a:rPr lang="en-GB" dirty="0"/>
              <a:t>Why might organic foods be </a:t>
            </a:r>
            <a:br>
              <a:rPr lang="en-GB" dirty="0"/>
            </a:br>
            <a:r>
              <a:rPr lang="en-GB" dirty="0"/>
              <a:t>better for the environment?</a:t>
            </a:r>
          </a:p>
          <a:p>
            <a:pPr lvl="1"/>
            <a:r>
              <a:rPr lang="en-GB" dirty="0"/>
              <a:t>How could packaging be redesigned </a:t>
            </a:r>
            <a:br>
              <a:rPr lang="en-GB" dirty="0"/>
            </a:br>
            <a:r>
              <a:rPr lang="en-GB" dirty="0"/>
              <a:t>to reduce environmental impact?</a:t>
            </a:r>
          </a:p>
          <a:p>
            <a:pPr lvl="1"/>
            <a:r>
              <a:rPr lang="en-GB" dirty="0"/>
              <a:t>How might low pay increase </a:t>
            </a:r>
            <a:br>
              <a:rPr lang="en-GB" dirty="0"/>
            </a:br>
            <a:r>
              <a:rPr lang="en-GB" dirty="0"/>
              <a:t>risk factors for workers?</a:t>
            </a:r>
          </a:p>
          <a:p>
            <a:endParaRPr lang="en-GB" dirty="0"/>
          </a:p>
        </p:txBody>
      </p:sp>
      <p:pic>
        <p:nvPicPr>
          <p:cNvPr id="8" name="Picture 7">
            <a:extLst>
              <a:ext uri="{FF2B5EF4-FFF2-40B4-BE49-F238E27FC236}">
                <a16:creationId xmlns:a16="http://schemas.microsoft.com/office/drawing/2014/main" id="{A75989B8-0393-4A3B-BCDF-99BC6C6AAA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8724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4638EC-2B83-4907-9BAA-39C5242751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89400" y="1089270"/>
            <a:ext cx="5054600" cy="5768729"/>
          </a:xfrm>
          <a:prstGeom prst="rect">
            <a:avLst/>
          </a:prstGeom>
        </p:spPr>
      </p:pic>
      <p:sp>
        <p:nvSpPr>
          <p:cNvPr id="2" name="Text Placeholder 1"/>
          <p:cNvSpPr>
            <a:spLocks noGrp="1"/>
          </p:cNvSpPr>
          <p:nvPr>
            <p:ph type="body" sz="quarter" idx="13"/>
          </p:nvPr>
        </p:nvSpPr>
        <p:spPr/>
        <p:txBody>
          <a:bodyPr/>
          <a:lstStyle/>
          <a:p>
            <a:r>
              <a:rPr lang="en-GB" dirty="0"/>
              <a:t>Global emissions</a:t>
            </a:r>
          </a:p>
        </p:txBody>
      </p:sp>
      <p:sp>
        <p:nvSpPr>
          <p:cNvPr id="3" name="Text Placeholder 2"/>
          <p:cNvSpPr>
            <a:spLocks noGrp="1"/>
          </p:cNvSpPr>
          <p:nvPr>
            <p:ph type="body" sz="quarter" idx="14"/>
          </p:nvPr>
        </p:nvSpPr>
        <p:spPr>
          <a:xfrm>
            <a:off x="724280" y="1704179"/>
            <a:ext cx="4612830" cy="3453607"/>
          </a:xfrm>
        </p:spPr>
        <p:txBody>
          <a:bodyPr/>
          <a:lstStyle/>
          <a:p>
            <a:r>
              <a:rPr lang="en-GB" dirty="0"/>
              <a:t>There are many sources of environmental pollution that are warming the earth</a:t>
            </a:r>
          </a:p>
          <a:p>
            <a:pPr lvl="1"/>
            <a:r>
              <a:rPr lang="en-GB" dirty="0"/>
              <a:t>What are the </a:t>
            </a:r>
            <a:r>
              <a:rPr lang="en-GB" b="1" dirty="0"/>
              <a:t>two</a:t>
            </a:r>
            <a:r>
              <a:rPr lang="en-GB" dirty="0"/>
              <a:t> key</a:t>
            </a:r>
            <a:br>
              <a:rPr lang="en-GB" dirty="0"/>
            </a:br>
            <a:r>
              <a:rPr lang="en-GB" dirty="0"/>
              <a:t>greenhouse gasses?</a:t>
            </a:r>
          </a:p>
          <a:p>
            <a:pPr lvl="1"/>
            <a:r>
              <a:rPr lang="en-GB" dirty="0"/>
              <a:t>What kinds of human </a:t>
            </a:r>
            <a:br>
              <a:rPr lang="en-GB" dirty="0"/>
            </a:br>
            <a:r>
              <a:rPr lang="en-GB" dirty="0"/>
              <a:t>activity generate</a:t>
            </a:r>
            <a:br>
              <a:rPr lang="en-GB" dirty="0"/>
            </a:br>
            <a:r>
              <a:rPr lang="en-GB" dirty="0"/>
              <a:t>greenhouse gases </a:t>
            </a:r>
            <a:br>
              <a:rPr lang="en-GB" dirty="0"/>
            </a:br>
            <a:r>
              <a:rPr lang="en-GB" dirty="0"/>
              <a:t>and carbon?</a:t>
            </a:r>
          </a:p>
        </p:txBody>
      </p:sp>
      <p:pic>
        <p:nvPicPr>
          <p:cNvPr id="9" name="Picture 8">
            <a:extLst>
              <a:ext uri="{FF2B5EF4-FFF2-40B4-BE49-F238E27FC236}">
                <a16:creationId xmlns:a16="http://schemas.microsoft.com/office/drawing/2014/main" id="{1F623F85-015E-4F1C-BD84-0040D7A490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71549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19490E-309E-4ED6-A0F7-A1E9F3AD95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091"/>
            <a:ext cx="9144000" cy="6213909"/>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The greenhouse effect</a:t>
            </a:r>
          </a:p>
        </p:txBody>
      </p:sp>
      <p:sp>
        <p:nvSpPr>
          <p:cNvPr id="3" name="Text Placeholder 2"/>
          <p:cNvSpPr>
            <a:spLocks noGrp="1"/>
          </p:cNvSpPr>
          <p:nvPr>
            <p:ph type="body" sz="quarter" idx="14"/>
          </p:nvPr>
        </p:nvSpPr>
        <p:spPr/>
        <p:txBody>
          <a:bodyPr/>
          <a:lstStyle/>
          <a:p>
            <a:r>
              <a:rPr lang="en-GB" dirty="0">
                <a:solidFill>
                  <a:schemeClr val="bg1"/>
                </a:solidFill>
              </a:rPr>
              <a:t>What is the “greenhouse effect”?</a:t>
            </a:r>
          </a:p>
        </p:txBody>
      </p:sp>
      <p:pic>
        <p:nvPicPr>
          <p:cNvPr id="12" name="Picture 11">
            <a:extLst>
              <a:ext uri="{FF2B5EF4-FFF2-40B4-BE49-F238E27FC236}">
                <a16:creationId xmlns:a16="http://schemas.microsoft.com/office/drawing/2014/main" id="{A5F5CD11-9420-41AB-8055-E9CB19962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65131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F3D5FF-7751-4D0A-8DA6-AEECCBF64B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0502"/>
            <a:ext cx="9143999" cy="6217498"/>
          </a:xfrm>
          <a:prstGeom prst="rect">
            <a:avLst/>
          </a:prstGeom>
        </p:spPr>
      </p:pic>
      <p:sp>
        <p:nvSpPr>
          <p:cNvPr id="2" name="Text Placeholder 1">
            <a:extLst>
              <a:ext uri="{FF2B5EF4-FFF2-40B4-BE49-F238E27FC236}">
                <a16:creationId xmlns:a16="http://schemas.microsoft.com/office/drawing/2014/main" id="{044F01C7-4E01-4AFD-9347-E1C93D645402}"/>
              </a:ext>
            </a:extLst>
          </p:cNvPr>
          <p:cNvSpPr>
            <a:spLocks noGrp="1"/>
          </p:cNvSpPr>
          <p:nvPr>
            <p:ph type="body" sz="quarter" idx="13"/>
          </p:nvPr>
        </p:nvSpPr>
        <p:spPr/>
        <p:txBody>
          <a:bodyPr/>
          <a:lstStyle/>
          <a:p>
            <a:r>
              <a:rPr lang="en-GB" dirty="0">
                <a:solidFill>
                  <a:schemeClr val="bg1"/>
                </a:solidFill>
              </a:rPr>
              <a:t>How does nature help?</a:t>
            </a:r>
          </a:p>
        </p:txBody>
      </p:sp>
      <p:sp>
        <p:nvSpPr>
          <p:cNvPr id="3" name="Text Placeholder 2">
            <a:extLst>
              <a:ext uri="{FF2B5EF4-FFF2-40B4-BE49-F238E27FC236}">
                <a16:creationId xmlns:a16="http://schemas.microsoft.com/office/drawing/2014/main" id="{7E159619-4EAA-497A-861A-E16596D751C8}"/>
              </a:ext>
            </a:extLst>
          </p:cNvPr>
          <p:cNvSpPr>
            <a:spLocks noGrp="1"/>
          </p:cNvSpPr>
          <p:nvPr>
            <p:ph type="body" sz="quarter" idx="14"/>
          </p:nvPr>
        </p:nvSpPr>
        <p:spPr/>
        <p:txBody>
          <a:bodyPr/>
          <a:lstStyle/>
          <a:p>
            <a:r>
              <a:rPr lang="en-GB" dirty="0">
                <a:solidFill>
                  <a:schemeClr val="bg1"/>
                </a:solidFill>
              </a:rPr>
              <a:t>How do plants affect the carbon </a:t>
            </a:r>
            <a:br>
              <a:rPr lang="en-GB" dirty="0">
                <a:solidFill>
                  <a:schemeClr val="bg1"/>
                </a:solidFill>
              </a:rPr>
            </a:br>
            <a:r>
              <a:rPr lang="en-GB" dirty="0">
                <a:solidFill>
                  <a:schemeClr val="bg1"/>
                </a:solidFill>
              </a:rPr>
              <a:t>content in our atmosphere?</a:t>
            </a:r>
          </a:p>
          <a:p>
            <a:pPr lvl="1"/>
            <a:r>
              <a:rPr lang="en-GB" dirty="0">
                <a:solidFill>
                  <a:srgbClr val="FFD0D9"/>
                </a:solidFill>
              </a:rPr>
              <a:t>How could human activity help </a:t>
            </a:r>
            <a:br>
              <a:rPr lang="en-GB" dirty="0">
                <a:solidFill>
                  <a:srgbClr val="FFD0D9"/>
                </a:solidFill>
              </a:rPr>
            </a:br>
            <a:r>
              <a:rPr lang="en-GB" dirty="0">
                <a:solidFill>
                  <a:srgbClr val="FFD0D9"/>
                </a:solidFill>
              </a:rPr>
              <a:t>to reduce the greenhouse effect?</a:t>
            </a:r>
          </a:p>
        </p:txBody>
      </p:sp>
      <p:pic>
        <p:nvPicPr>
          <p:cNvPr id="7" name="Picture 6">
            <a:extLst>
              <a:ext uri="{FF2B5EF4-FFF2-40B4-BE49-F238E27FC236}">
                <a16:creationId xmlns:a16="http://schemas.microsoft.com/office/drawing/2014/main" id="{D302C48F-29AE-45D3-A609-B5B259B199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25276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2E9FB6-5ECE-45A1-8884-0FB2DEB02F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41366"/>
            <a:ext cx="9144001" cy="6216633"/>
          </a:xfrm>
          <a:prstGeom prst="rect">
            <a:avLst/>
          </a:prstGeom>
        </p:spPr>
      </p:pic>
      <p:sp>
        <p:nvSpPr>
          <p:cNvPr id="7" name="Rectangle 6">
            <a:extLst>
              <a:ext uri="{FF2B5EF4-FFF2-40B4-BE49-F238E27FC236}">
                <a16:creationId xmlns:a16="http://schemas.microsoft.com/office/drawing/2014/main" id="{70B60956-E7A1-4415-8BB9-5EC1F17891E0}"/>
              </a:ext>
            </a:extLst>
          </p:cNvPr>
          <p:cNvSpPr/>
          <p:nvPr/>
        </p:nvSpPr>
        <p:spPr>
          <a:xfrm>
            <a:off x="0" y="641367"/>
            <a:ext cx="7061200" cy="6211276"/>
          </a:xfrm>
          <a:prstGeom prst="rect">
            <a:avLst/>
          </a:prstGeom>
          <a:gradFill flip="none" rotWithShape="1">
            <a:gsLst>
              <a:gs pos="0">
                <a:schemeClr val="tx1">
                  <a:alpha val="53000"/>
                </a:schemeClr>
              </a:gs>
              <a:gs pos="51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3"/>
          </p:nvPr>
        </p:nvSpPr>
        <p:spPr/>
        <p:txBody>
          <a:bodyPr/>
          <a:lstStyle/>
          <a:p>
            <a:r>
              <a:rPr lang="en-GB" dirty="0">
                <a:solidFill>
                  <a:schemeClr val="bg1"/>
                </a:solidFill>
              </a:rPr>
              <a:t>Product manufacture</a:t>
            </a:r>
          </a:p>
        </p:txBody>
      </p:sp>
      <p:sp>
        <p:nvSpPr>
          <p:cNvPr id="3" name="Text Placeholder 2"/>
          <p:cNvSpPr>
            <a:spLocks noGrp="1"/>
          </p:cNvSpPr>
          <p:nvPr>
            <p:ph type="body" sz="quarter" idx="14"/>
          </p:nvPr>
        </p:nvSpPr>
        <p:spPr>
          <a:xfrm>
            <a:off x="723900" y="1703388"/>
            <a:ext cx="4265195" cy="3454400"/>
          </a:xfrm>
        </p:spPr>
        <p:txBody>
          <a:bodyPr/>
          <a:lstStyle/>
          <a:p>
            <a:r>
              <a:rPr lang="en-GB" dirty="0">
                <a:solidFill>
                  <a:schemeClr val="bg1"/>
                </a:solidFill>
              </a:rPr>
              <a:t>How does the manufacture of everyday products </a:t>
            </a:r>
            <a:br>
              <a:rPr lang="en-GB" dirty="0">
                <a:solidFill>
                  <a:schemeClr val="bg1"/>
                </a:solidFill>
              </a:rPr>
            </a:br>
            <a:r>
              <a:rPr lang="en-GB" dirty="0">
                <a:solidFill>
                  <a:schemeClr val="bg1"/>
                </a:solidFill>
              </a:rPr>
              <a:t>affect carbon </a:t>
            </a:r>
            <a:br>
              <a:rPr lang="en-GB" dirty="0">
                <a:solidFill>
                  <a:schemeClr val="bg1"/>
                </a:solidFill>
              </a:rPr>
            </a:br>
            <a:r>
              <a:rPr lang="en-GB" dirty="0">
                <a:solidFill>
                  <a:schemeClr val="bg1"/>
                </a:solidFill>
              </a:rPr>
              <a:t>emissions?</a:t>
            </a:r>
          </a:p>
        </p:txBody>
      </p:sp>
      <p:pic>
        <p:nvPicPr>
          <p:cNvPr id="8" name="Picture 7">
            <a:extLst>
              <a:ext uri="{FF2B5EF4-FFF2-40B4-BE49-F238E27FC236}">
                <a16:creationId xmlns:a16="http://schemas.microsoft.com/office/drawing/2014/main" id="{C728CBAF-D0AE-4CE7-916D-001D48BE55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13016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A99FBC7-36FC-40A5-9BDA-6F0ABED2A9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175"/>
            <a:ext cx="9144000" cy="6212732"/>
          </a:xfrm>
          <a:prstGeom prst="rect">
            <a:avLst/>
          </a:prstGeom>
        </p:spPr>
      </p:pic>
      <p:sp>
        <p:nvSpPr>
          <p:cNvPr id="2" name="Text Placeholder 1">
            <a:extLst>
              <a:ext uri="{FF2B5EF4-FFF2-40B4-BE49-F238E27FC236}">
                <a16:creationId xmlns:a16="http://schemas.microsoft.com/office/drawing/2014/main" id="{5E0621A4-FCE3-4F1E-B5D3-A604B2B0A635}"/>
              </a:ext>
            </a:extLst>
          </p:cNvPr>
          <p:cNvSpPr>
            <a:spLocks noGrp="1"/>
          </p:cNvSpPr>
          <p:nvPr>
            <p:ph type="body" sz="quarter" idx="13"/>
          </p:nvPr>
        </p:nvSpPr>
        <p:spPr/>
        <p:txBody>
          <a:bodyPr/>
          <a:lstStyle/>
          <a:p>
            <a:r>
              <a:rPr lang="en-GB" dirty="0">
                <a:solidFill>
                  <a:schemeClr val="bg1"/>
                </a:solidFill>
              </a:rPr>
              <a:t>Carbon footprint</a:t>
            </a:r>
          </a:p>
        </p:txBody>
      </p:sp>
      <p:sp>
        <p:nvSpPr>
          <p:cNvPr id="3" name="Text Placeholder 2">
            <a:extLst>
              <a:ext uri="{FF2B5EF4-FFF2-40B4-BE49-F238E27FC236}">
                <a16:creationId xmlns:a16="http://schemas.microsoft.com/office/drawing/2014/main" id="{272AFF1A-A7A4-46D1-879C-26320F63CCCE}"/>
              </a:ext>
            </a:extLst>
          </p:cNvPr>
          <p:cNvSpPr>
            <a:spLocks noGrp="1"/>
          </p:cNvSpPr>
          <p:nvPr>
            <p:ph type="body" sz="quarter" idx="14"/>
          </p:nvPr>
        </p:nvSpPr>
        <p:spPr>
          <a:xfrm>
            <a:off x="724280" y="1704179"/>
            <a:ext cx="7457194" cy="3453607"/>
          </a:xfrm>
        </p:spPr>
        <p:txBody>
          <a:bodyPr/>
          <a:lstStyle/>
          <a:p>
            <a:r>
              <a:rPr lang="en-GB" dirty="0">
                <a:solidFill>
                  <a:schemeClr val="bg1"/>
                </a:solidFill>
              </a:rPr>
              <a:t>A carbon footprint is the amount of carbon dioxide released into the atmosphere as a result </a:t>
            </a:r>
            <a:br>
              <a:rPr lang="en-GB" dirty="0">
                <a:solidFill>
                  <a:schemeClr val="bg1"/>
                </a:solidFill>
              </a:rPr>
            </a:br>
            <a:r>
              <a:rPr lang="en-GB" dirty="0">
                <a:solidFill>
                  <a:schemeClr val="bg1"/>
                </a:solidFill>
              </a:rPr>
              <a:t>of the actions of an individual, </a:t>
            </a:r>
            <a:br>
              <a:rPr lang="en-GB" dirty="0">
                <a:solidFill>
                  <a:schemeClr val="bg1"/>
                </a:solidFill>
              </a:rPr>
            </a:br>
            <a:r>
              <a:rPr lang="en-GB" dirty="0">
                <a:solidFill>
                  <a:schemeClr val="bg1"/>
                </a:solidFill>
              </a:rPr>
              <a:t>organisation or community</a:t>
            </a:r>
          </a:p>
          <a:p>
            <a:pPr lvl="1"/>
            <a:r>
              <a:rPr lang="en-GB" dirty="0">
                <a:solidFill>
                  <a:srgbClr val="FFD0D9"/>
                </a:solidFill>
              </a:rPr>
              <a:t>How might your lifestyle choices </a:t>
            </a:r>
            <a:br>
              <a:rPr lang="en-GB" dirty="0">
                <a:solidFill>
                  <a:srgbClr val="FFD0D9"/>
                </a:solidFill>
              </a:rPr>
            </a:br>
            <a:r>
              <a:rPr lang="en-GB" dirty="0">
                <a:solidFill>
                  <a:srgbClr val="FFD0D9"/>
                </a:solidFill>
              </a:rPr>
              <a:t>affect your carbon footprint?</a:t>
            </a:r>
          </a:p>
        </p:txBody>
      </p:sp>
      <p:pic>
        <p:nvPicPr>
          <p:cNvPr id="5" name="Picture 4">
            <a:extLst>
              <a:ext uri="{FF2B5EF4-FFF2-40B4-BE49-F238E27FC236}">
                <a16:creationId xmlns:a16="http://schemas.microsoft.com/office/drawing/2014/main" id="{5463CB2B-2501-4026-9493-57221CAA7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26222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EF5DBC5-39E7-4917-8B73-C73AAAC4FBF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647699"/>
            <a:ext cx="9144000" cy="62103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C717C7C-F85A-4DBC-9F9E-564621387567}"/>
              </a:ext>
            </a:extLst>
          </p:cNvPr>
          <p:cNvSpPr/>
          <p:nvPr/>
        </p:nvSpPr>
        <p:spPr>
          <a:xfrm>
            <a:off x="0" y="647699"/>
            <a:ext cx="7061200" cy="6211276"/>
          </a:xfrm>
          <a:prstGeom prst="rect">
            <a:avLst/>
          </a:prstGeom>
          <a:gradFill flip="none" rotWithShape="1">
            <a:gsLst>
              <a:gs pos="0">
                <a:schemeClr val="bg1">
                  <a:alpha val="77000"/>
                </a:schemeClr>
              </a:gs>
              <a:gs pos="7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39DA82FE-6877-456E-BCC0-D5DCE314B219}"/>
              </a:ext>
            </a:extLst>
          </p:cNvPr>
          <p:cNvSpPr>
            <a:spLocks noGrp="1"/>
          </p:cNvSpPr>
          <p:nvPr>
            <p:ph type="body" sz="quarter" idx="13"/>
          </p:nvPr>
        </p:nvSpPr>
        <p:spPr/>
        <p:txBody>
          <a:bodyPr/>
          <a:lstStyle/>
          <a:p>
            <a:r>
              <a:rPr lang="en-GB" dirty="0"/>
              <a:t>Consumer society</a:t>
            </a:r>
          </a:p>
        </p:txBody>
      </p:sp>
      <p:sp>
        <p:nvSpPr>
          <p:cNvPr id="3" name="Text Placeholder 2">
            <a:extLst>
              <a:ext uri="{FF2B5EF4-FFF2-40B4-BE49-F238E27FC236}">
                <a16:creationId xmlns:a16="http://schemas.microsoft.com/office/drawing/2014/main" id="{7F4314FA-A73F-4C3C-8236-007B5FF67341}"/>
              </a:ext>
            </a:extLst>
          </p:cNvPr>
          <p:cNvSpPr>
            <a:spLocks noGrp="1"/>
          </p:cNvSpPr>
          <p:nvPr>
            <p:ph type="body" sz="quarter" idx="14"/>
          </p:nvPr>
        </p:nvSpPr>
        <p:spPr>
          <a:xfrm>
            <a:off x="724280" y="1704179"/>
            <a:ext cx="4585657" cy="3453607"/>
          </a:xfrm>
        </p:spPr>
        <p:txBody>
          <a:bodyPr/>
          <a:lstStyle/>
          <a:p>
            <a:r>
              <a:rPr lang="en-GB" dirty="0"/>
              <a:t>What do you understand by the term </a:t>
            </a:r>
            <a:r>
              <a:rPr lang="en-GB" b="1" dirty="0"/>
              <a:t>consumer society</a:t>
            </a:r>
            <a:r>
              <a:rPr lang="en-GB" dirty="0"/>
              <a:t>?</a:t>
            </a:r>
          </a:p>
          <a:p>
            <a:pPr lvl="1"/>
            <a:r>
              <a:rPr lang="en-GB" dirty="0"/>
              <a:t>A society in which the </a:t>
            </a:r>
            <a:br>
              <a:rPr lang="en-GB" dirty="0"/>
            </a:br>
            <a:r>
              <a:rPr lang="en-GB" dirty="0"/>
              <a:t>buying and selling of </a:t>
            </a:r>
            <a:br>
              <a:rPr lang="en-GB" dirty="0"/>
            </a:br>
            <a:r>
              <a:rPr lang="en-GB" dirty="0"/>
              <a:t>goods is the most </a:t>
            </a:r>
            <a:br>
              <a:rPr lang="en-GB" dirty="0"/>
            </a:br>
            <a:r>
              <a:rPr lang="en-GB" dirty="0"/>
              <a:t>important social and </a:t>
            </a:r>
            <a:br>
              <a:rPr lang="en-GB" dirty="0"/>
            </a:br>
            <a:r>
              <a:rPr lang="en-GB" dirty="0"/>
              <a:t>economic activity</a:t>
            </a:r>
          </a:p>
          <a:p>
            <a:pPr lvl="1"/>
            <a:r>
              <a:rPr lang="en-GB" dirty="0"/>
              <a:t>How might living </a:t>
            </a:r>
            <a:br>
              <a:rPr lang="en-GB" dirty="0"/>
            </a:br>
            <a:r>
              <a:rPr lang="en-GB" dirty="0"/>
              <a:t>in a consumer </a:t>
            </a:r>
            <a:br>
              <a:rPr lang="en-GB" dirty="0"/>
            </a:br>
            <a:r>
              <a:rPr lang="en-GB" dirty="0"/>
              <a:t>society affect </a:t>
            </a:r>
            <a:br>
              <a:rPr lang="en-GB" dirty="0"/>
            </a:br>
            <a:r>
              <a:rPr lang="en-GB" dirty="0"/>
              <a:t>your carbon </a:t>
            </a:r>
            <a:br>
              <a:rPr lang="en-GB" dirty="0"/>
            </a:br>
            <a:r>
              <a:rPr lang="en-GB" dirty="0"/>
              <a:t>footprint?</a:t>
            </a:r>
          </a:p>
          <a:p>
            <a:endParaRPr lang="en-GB" dirty="0"/>
          </a:p>
        </p:txBody>
      </p:sp>
      <p:pic>
        <p:nvPicPr>
          <p:cNvPr id="6" name="Picture 5">
            <a:extLst>
              <a:ext uri="{FF2B5EF4-FFF2-40B4-BE49-F238E27FC236}">
                <a16:creationId xmlns:a16="http://schemas.microsoft.com/office/drawing/2014/main" id="{96BAEA32-FEDF-4D93-81D9-D52FA54881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62769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E19D83-9B1A-40C2-BDA7-ECAF3C60566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292811" y="1754979"/>
            <a:ext cx="3619382" cy="3967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A0B0E56-C921-4E8C-92A3-AB0BF5E87B12}"/>
              </a:ext>
            </a:extLst>
          </p:cNvPr>
          <p:cNvSpPr>
            <a:spLocks noGrp="1"/>
          </p:cNvSpPr>
          <p:nvPr>
            <p:ph type="body" sz="quarter" idx="13"/>
          </p:nvPr>
        </p:nvSpPr>
        <p:spPr/>
        <p:txBody>
          <a:bodyPr/>
          <a:lstStyle/>
          <a:p>
            <a:r>
              <a:rPr lang="en-GB" dirty="0"/>
              <a:t>Carbon footprint of products</a:t>
            </a:r>
          </a:p>
        </p:txBody>
      </p:sp>
      <p:sp>
        <p:nvSpPr>
          <p:cNvPr id="3" name="Text Placeholder 2">
            <a:extLst>
              <a:ext uri="{FF2B5EF4-FFF2-40B4-BE49-F238E27FC236}">
                <a16:creationId xmlns:a16="http://schemas.microsoft.com/office/drawing/2014/main" id="{B0F0D65E-4CCB-4026-BCA4-585433B19964}"/>
              </a:ext>
            </a:extLst>
          </p:cNvPr>
          <p:cNvSpPr>
            <a:spLocks noGrp="1"/>
          </p:cNvSpPr>
          <p:nvPr>
            <p:ph type="body" sz="quarter" idx="14"/>
          </p:nvPr>
        </p:nvSpPr>
        <p:spPr>
          <a:xfrm>
            <a:off x="724280" y="1704179"/>
            <a:ext cx="5371720" cy="3453607"/>
          </a:xfrm>
        </p:spPr>
        <p:txBody>
          <a:bodyPr/>
          <a:lstStyle/>
          <a:p>
            <a:r>
              <a:rPr lang="en-GB" dirty="0"/>
              <a:t>Looking at the carbon footprint of </a:t>
            </a:r>
            <a:br>
              <a:rPr lang="en-GB" dirty="0"/>
            </a:br>
            <a:r>
              <a:rPr lang="en-GB" dirty="0"/>
              <a:t>a product is a way of measuring </a:t>
            </a:r>
            <a:br>
              <a:rPr lang="en-GB" dirty="0"/>
            </a:br>
            <a:r>
              <a:rPr lang="en-GB" dirty="0"/>
              <a:t>its environmental impact</a:t>
            </a:r>
          </a:p>
          <a:p>
            <a:pPr lvl="1"/>
            <a:r>
              <a:rPr lang="en-GB" dirty="0"/>
              <a:t>How can designers reduce </a:t>
            </a:r>
            <a:br>
              <a:rPr lang="en-GB" dirty="0"/>
            </a:br>
            <a:r>
              <a:rPr lang="en-GB" dirty="0"/>
              <a:t>the carbon footprint </a:t>
            </a:r>
            <a:br>
              <a:rPr lang="en-GB" dirty="0"/>
            </a:br>
            <a:r>
              <a:rPr lang="en-GB" dirty="0"/>
              <a:t>of the products they </a:t>
            </a:r>
            <a:br>
              <a:rPr lang="en-GB" dirty="0"/>
            </a:br>
            <a:r>
              <a:rPr lang="en-GB" dirty="0"/>
              <a:t>bring to market? </a:t>
            </a:r>
          </a:p>
          <a:p>
            <a:pPr lvl="1"/>
            <a:r>
              <a:rPr lang="en-GB" dirty="0"/>
              <a:t>How can your buying </a:t>
            </a:r>
            <a:br>
              <a:rPr lang="en-GB" dirty="0"/>
            </a:br>
            <a:r>
              <a:rPr lang="en-GB" dirty="0"/>
              <a:t>choices reduce your </a:t>
            </a:r>
            <a:br>
              <a:rPr lang="en-GB" dirty="0"/>
            </a:br>
            <a:r>
              <a:rPr lang="en-GB" dirty="0"/>
              <a:t>carbon footprint?</a:t>
            </a:r>
          </a:p>
        </p:txBody>
      </p:sp>
      <p:sp>
        <p:nvSpPr>
          <p:cNvPr id="7" name="Rectangle 6">
            <a:extLst>
              <a:ext uri="{FF2B5EF4-FFF2-40B4-BE49-F238E27FC236}">
                <a16:creationId xmlns:a16="http://schemas.microsoft.com/office/drawing/2014/main" id="{65A3B559-4F02-4E96-9E1A-8EEEC6651779}"/>
              </a:ext>
            </a:extLst>
          </p:cNvPr>
          <p:cNvSpPr/>
          <p:nvPr/>
        </p:nvSpPr>
        <p:spPr>
          <a:xfrm>
            <a:off x="4936796" y="5784881"/>
            <a:ext cx="3951513" cy="461665"/>
          </a:xfrm>
          <a:prstGeom prst="rect">
            <a:avLst/>
          </a:prstGeom>
        </p:spPr>
        <p:txBody>
          <a:bodyPr wrap="square">
            <a:spAutoFit/>
          </a:bodyPr>
          <a:lstStyle/>
          <a:p>
            <a:pPr algn="ctr"/>
            <a:r>
              <a:rPr lang="en-GB" sz="1200" b="1" dirty="0">
                <a:solidFill>
                  <a:srgbClr val="495C68"/>
                </a:solidFill>
                <a:latin typeface="Arial" panose="020B0604020202020204" pitchFamily="34" charset="0"/>
                <a:cs typeface="Arial" panose="020B0604020202020204" pitchFamily="34" charset="0"/>
              </a:rPr>
              <a:t>Carbonated beverage in a </a:t>
            </a:r>
            <a:br>
              <a:rPr lang="en-GB" sz="1200" b="1" dirty="0">
                <a:solidFill>
                  <a:srgbClr val="495C68"/>
                </a:solidFill>
                <a:latin typeface="Arial" panose="020B0604020202020204" pitchFamily="34" charset="0"/>
                <a:cs typeface="Arial" panose="020B0604020202020204" pitchFamily="34" charset="0"/>
              </a:rPr>
            </a:br>
            <a:r>
              <a:rPr lang="en-GB" sz="1200" b="1" dirty="0">
                <a:solidFill>
                  <a:srgbClr val="495C68"/>
                </a:solidFill>
                <a:latin typeface="Arial" panose="020B0604020202020204" pitchFamily="34" charset="0"/>
                <a:cs typeface="Arial" panose="020B0604020202020204" pitchFamily="34" charset="0"/>
              </a:rPr>
              <a:t>600ml Polyethylene (PET) Bottle</a:t>
            </a:r>
          </a:p>
        </p:txBody>
      </p:sp>
    </p:spTree>
    <p:extLst>
      <p:ext uri="{BB962C8B-B14F-4D97-AF65-F5344CB8AC3E}">
        <p14:creationId xmlns:p14="http://schemas.microsoft.com/office/powerpoint/2010/main" val="326642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413334-EA52-444B-BAAE-16C9CECF78D0}"/>
</file>

<file path=customXml/itemProps2.xml><?xml version="1.0" encoding="utf-8"?>
<ds:datastoreItem xmlns:ds="http://schemas.openxmlformats.org/officeDocument/2006/customXml" ds:itemID="{F195D0E9-5076-4BBF-B02F-E1883BEA00C9}"/>
</file>

<file path=customXml/itemProps3.xml><?xml version="1.0" encoding="utf-8"?>
<ds:datastoreItem xmlns:ds="http://schemas.openxmlformats.org/officeDocument/2006/customXml" ds:itemID="{4202FDAA-6B27-4D7F-ADC2-7A3EFE09604A}"/>
</file>

<file path=docProps/app.xml><?xml version="1.0" encoding="utf-8"?>
<Properties xmlns="http://schemas.openxmlformats.org/officeDocument/2006/extended-properties" xmlns:vt="http://schemas.openxmlformats.org/officeDocument/2006/docPropsVTypes">
  <TotalTime>3028</TotalTime>
  <Words>565</Words>
  <Application>Microsoft Office PowerPoint</Application>
  <PresentationFormat>On-screen Show (4:3)</PresentationFormat>
  <Paragraphs>107</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Museo900-Regular</vt:lpstr>
      <vt:lpstr>Museo 500</vt:lpstr>
      <vt:lpstr>Museo 900</vt:lpstr>
      <vt:lpstr>Calibri</vt:lpstr>
      <vt:lpstr>Museo 100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156</cp:revision>
  <dcterms:created xsi:type="dcterms:W3CDTF">2016-09-28T16:00:32Z</dcterms:created>
  <dcterms:modified xsi:type="dcterms:W3CDTF">2017-08-30T14:08:42Z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